
<file path=[Content_Types].xml><?xml version="1.0" encoding="utf-8"?>
<Types xmlns="http://schemas.openxmlformats.org/package/2006/content-types">
  <Default Extension="png" ContentType="image/png"/>
  <Default Extension="pdf" ContentType="application/pd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346" r:id="rId2"/>
    <p:sldId id="329" r:id="rId3"/>
    <p:sldId id="330" r:id="rId4"/>
    <p:sldId id="331" r:id="rId5"/>
    <p:sldId id="333" r:id="rId6"/>
    <p:sldId id="334" r:id="rId7"/>
    <p:sldId id="335" r:id="rId8"/>
    <p:sldId id="336" r:id="rId9"/>
    <p:sldId id="337" r:id="rId10"/>
    <p:sldId id="338" r:id="rId11"/>
    <p:sldId id="348" r:id="rId12"/>
    <p:sldId id="339" r:id="rId13"/>
    <p:sldId id="340" r:id="rId14"/>
    <p:sldId id="341" r:id="rId15"/>
    <p:sldId id="342" r:id="rId16"/>
    <p:sldId id="343" r:id="rId17"/>
    <p:sldId id="283" r:id="rId18"/>
    <p:sldId id="284" r:id="rId19"/>
    <p:sldId id="345" r:id="rId20"/>
    <p:sldId id="287" r:id="rId21"/>
    <p:sldId id="317" r:id="rId22"/>
    <p:sldId id="288" r:id="rId23"/>
    <p:sldId id="321" r:id="rId24"/>
    <p:sldId id="322" r:id="rId25"/>
    <p:sldId id="292" r:id="rId26"/>
    <p:sldId id="318" r:id="rId27"/>
    <p:sldId id="297" r:id="rId28"/>
    <p:sldId id="320" r:id="rId29"/>
    <p:sldId id="294" r:id="rId30"/>
    <p:sldId id="352" r:id="rId31"/>
    <p:sldId id="303" r:id="rId32"/>
    <p:sldId id="351" r:id="rId33"/>
    <p:sldId id="295"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737" autoAdjust="0"/>
    <p:restoredTop sz="94660" autoAdjust="0"/>
  </p:normalViewPr>
  <p:slideViewPr>
    <p:cSldViewPr snapToGrid="0">
      <p:cViewPr varScale="1">
        <p:scale>
          <a:sx n="73" d="100"/>
          <a:sy n="73" d="100"/>
        </p:scale>
        <p:origin x="84" y="228"/>
      </p:cViewPr>
      <p:guideLst>
        <p:guide orient="horz" pos="2160"/>
        <p:guide pos="3840"/>
      </p:guideLst>
    </p:cSldViewPr>
  </p:slideViewPr>
  <p:outlineViewPr>
    <p:cViewPr>
      <p:scale>
        <a:sx n="33" d="100"/>
        <a:sy n="33" d="100"/>
      </p:scale>
      <p:origin x="0" y="-35032"/>
    </p:cViewPr>
  </p:outlineViewPr>
  <p:notesTextViewPr>
    <p:cViewPr>
      <p:scale>
        <a:sx n="1" d="1"/>
        <a:sy n="1" d="1"/>
      </p:scale>
      <p:origin x="0" y="0"/>
    </p:cViewPr>
  </p:notesTextViewPr>
  <p:sorterViewPr>
    <p:cViewPr>
      <p:scale>
        <a:sx n="340431" d="250000"/>
        <a:sy n="340431" d="250000"/>
      </p:scale>
      <p:origin x="0" y="-1716"/>
    </p:cViewPr>
  </p:sorterViewPr>
  <p:notesViewPr>
    <p:cSldViewPr snapToGrid="0">
      <p:cViewPr varScale="1">
        <p:scale>
          <a:sx n="51" d="100"/>
          <a:sy n="51" d="100"/>
        </p:scale>
        <p:origin x="2692"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85DFC27-6232-4E98-8F7E-611CB18ED332}" type="datetimeFigureOut">
              <a:rPr lang="en-US" smtClean="0"/>
              <a:pPr/>
              <a:t>10/29/2018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B6FB53E-A356-4CCB-80E5-1D0118A4D39C}" type="slidenum">
              <a:rPr lang="en-US" smtClean="0"/>
              <a:pPr/>
              <a:t>‹#›</a:t>
            </a:fld>
            <a:endParaRPr lang="en-US"/>
          </a:p>
        </p:txBody>
      </p:sp>
    </p:spTree>
    <p:extLst>
      <p:ext uri="{BB962C8B-B14F-4D97-AF65-F5344CB8AC3E}">
        <p14:creationId xmlns:p14="http://schemas.microsoft.com/office/powerpoint/2010/main" val="30526296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905AE3-D9C6-4665-B8FC-64515DBAAB41}" type="datetimeFigureOut">
              <a:rPr lang="en-US" smtClean="0"/>
              <a:pPr/>
              <a:t>10/29/2018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064360-4DBF-4218-A872-EAF9D963D8DE}" type="slidenum">
              <a:rPr lang="en-US" smtClean="0"/>
              <a:pPr/>
              <a:t>‹#›</a:t>
            </a:fld>
            <a:endParaRPr lang="en-US"/>
          </a:p>
        </p:txBody>
      </p:sp>
    </p:spTree>
    <p:extLst>
      <p:ext uri="{BB962C8B-B14F-4D97-AF65-F5344CB8AC3E}">
        <p14:creationId xmlns:p14="http://schemas.microsoft.com/office/powerpoint/2010/main" val="2002409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8"/>
          <p:cNvSpPr>
            <a:spLocks noGrp="1" noChangeArrowheads="1"/>
          </p:cNvSpPr>
          <p:nvPr>
            <p:ph type="sldNum" sz="quarter"/>
          </p:nvPr>
        </p:nvSpPr>
        <p:spPr>
          <a:noFill/>
        </p:spPr>
        <p:txBody>
          <a:bodyPr/>
          <a:lstStyle/>
          <a:p>
            <a:fld id="{521D86BE-B863-FC42-89F3-426BF6BC4CFC}" type="slidenum">
              <a:rPr lang="en-US"/>
              <a:pPr/>
              <a:t>2</a:t>
            </a:fld>
            <a:endParaRPr lang="en-US"/>
          </a:p>
        </p:txBody>
      </p:sp>
      <p:sp>
        <p:nvSpPr>
          <p:cNvPr id="5123" name="Text Box 1"/>
          <p:cNvSpPr txBox="1">
            <a:spLocks noChangeArrowheads="1"/>
          </p:cNvSpPr>
          <p:nvPr/>
        </p:nvSpPr>
        <p:spPr bwMode="auto">
          <a:xfrm>
            <a:off x="1162050" y="685400"/>
            <a:ext cx="4533900" cy="3430201"/>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pPr eaLnBrk="1" hangingPunct="1">
              <a:buClr>
                <a:srgbClr val="000000"/>
              </a:buClr>
              <a:buSzPct val="100000"/>
              <a:buFont typeface="Times New Roman" pitchFamily="-102" charset="0"/>
              <a:buNone/>
            </a:pPr>
            <a:endParaRPr lang="en-US"/>
          </a:p>
        </p:txBody>
      </p:sp>
      <p:sp>
        <p:nvSpPr>
          <p:cNvPr id="5124" name="Text Box 2"/>
          <p:cNvSpPr>
            <a:spLocks noGrp="1" noChangeArrowheads="1"/>
          </p:cNvSpPr>
          <p:nvPr>
            <p:ph type="body"/>
          </p:nvPr>
        </p:nvSpPr>
        <p:spPr>
          <a:xfrm>
            <a:off x="685801" y="4343000"/>
            <a:ext cx="5484813" cy="4115601"/>
          </a:xfrm>
          <a:noFill/>
          <a:ln/>
        </p:spPr>
        <p:txBody>
          <a:bodyPr wrap="none" anchor="ctr"/>
          <a:lstStyle/>
          <a:p>
            <a:endParaRPr lang="en-US">
              <a:latin typeface="Times New Roman" pitchFamily="-102" charset="0"/>
              <a:ea typeface="ＭＳ Ｐゴシック" pitchFamily="-102" charset="-128"/>
              <a:cs typeface="ＭＳ Ｐゴシック" pitchFamily="-102" charset="-128"/>
            </a:endParaRPr>
          </a:p>
        </p:txBody>
      </p:sp>
    </p:spTree>
    <p:extLst>
      <p:ext uri="{BB962C8B-B14F-4D97-AF65-F5344CB8AC3E}">
        <p14:creationId xmlns:p14="http://schemas.microsoft.com/office/powerpoint/2010/main" val="1371699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8"/>
          <p:cNvSpPr>
            <a:spLocks noGrp="1" noChangeArrowheads="1"/>
          </p:cNvSpPr>
          <p:nvPr>
            <p:ph type="sldNum" sz="quarter"/>
          </p:nvPr>
        </p:nvSpPr>
        <p:spPr>
          <a:noFill/>
        </p:spPr>
        <p:txBody>
          <a:bodyPr/>
          <a:lstStyle/>
          <a:p>
            <a:fld id="{D37A0B2D-0473-ED45-BBB1-680D7483A040}" type="slidenum">
              <a:rPr lang="en-US"/>
              <a:pPr/>
              <a:t>3</a:t>
            </a:fld>
            <a:endParaRPr lang="en-US"/>
          </a:p>
        </p:txBody>
      </p:sp>
      <p:sp>
        <p:nvSpPr>
          <p:cNvPr id="7171" name="Text Box 1"/>
          <p:cNvSpPr txBox="1">
            <a:spLocks noChangeArrowheads="1"/>
          </p:cNvSpPr>
          <p:nvPr/>
        </p:nvSpPr>
        <p:spPr bwMode="auto">
          <a:xfrm>
            <a:off x="1162050" y="685400"/>
            <a:ext cx="4533900" cy="3430201"/>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pPr eaLnBrk="1" hangingPunct="1">
              <a:buClr>
                <a:srgbClr val="000000"/>
              </a:buClr>
              <a:buSzPct val="100000"/>
              <a:buFont typeface="Times New Roman" pitchFamily="-102" charset="0"/>
              <a:buNone/>
            </a:pPr>
            <a:endParaRPr lang="en-US"/>
          </a:p>
        </p:txBody>
      </p:sp>
      <p:sp>
        <p:nvSpPr>
          <p:cNvPr id="7172" name="Text Box 2"/>
          <p:cNvSpPr>
            <a:spLocks noGrp="1" noChangeArrowheads="1"/>
          </p:cNvSpPr>
          <p:nvPr>
            <p:ph type="body"/>
          </p:nvPr>
        </p:nvSpPr>
        <p:spPr>
          <a:xfrm>
            <a:off x="685801" y="4343000"/>
            <a:ext cx="5484813" cy="4115601"/>
          </a:xfrm>
          <a:noFill/>
          <a:ln/>
        </p:spPr>
        <p:txBody>
          <a:bodyPr wrap="none" anchor="ctr"/>
          <a:lstStyle/>
          <a:p>
            <a:endParaRPr lang="en-US" dirty="0">
              <a:latin typeface="Times New Roman" pitchFamily="-102" charset="0"/>
              <a:ea typeface="ＭＳ Ｐゴシック" pitchFamily="-102" charset="-128"/>
              <a:cs typeface="ＭＳ Ｐゴシック" pitchFamily="-102" charset="-128"/>
            </a:endParaRPr>
          </a:p>
        </p:txBody>
      </p:sp>
    </p:spTree>
    <p:extLst>
      <p:ext uri="{BB962C8B-B14F-4D97-AF65-F5344CB8AC3E}">
        <p14:creationId xmlns:p14="http://schemas.microsoft.com/office/powerpoint/2010/main" val="2913851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8"/>
          <p:cNvSpPr>
            <a:spLocks noGrp="1" noChangeArrowheads="1"/>
          </p:cNvSpPr>
          <p:nvPr>
            <p:ph type="sldNum" sz="quarter"/>
          </p:nvPr>
        </p:nvSpPr>
        <p:spPr>
          <a:noFill/>
        </p:spPr>
        <p:txBody>
          <a:bodyPr/>
          <a:lstStyle/>
          <a:p>
            <a:fld id="{5712F43A-5548-3C40-885F-93472C9A1A64}" type="slidenum">
              <a:rPr lang="en-US"/>
              <a:pPr/>
              <a:t>5</a:t>
            </a:fld>
            <a:endParaRPr lang="en-US"/>
          </a:p>
        </p:txBody>
      </p:sp>
      <p:sp>
        <p:nvSpPr>
          <p:cNvPr id="14339" name="Rectangle 2"/>
          <p:cNvSpPr>
            <a:spLocks noGrp="1" noRot="1" noChangeAspect="1" noChangeArrowheads="1" noTextEdit="1"/>
          </p:cNvSpPr>
          <p:nvPr>
            <p:ph type="sldImg"/>
          </p:nvPr>
        </p:nvSpPr>
        <p:spPr>
          <a:xfrm>
            <a:off x="1011238" y="685800"/>
            <a:ext cx="4908550" cy="2762250"/>
          </a:xfrm>
          <a:ln/>
        </p:spPr>
      </p:sp>
      <p:sp>
        <p:nvSpPr>
          <p:cNvPr id="14340" name="Rectangle 3"/>
          <p:cNvSpPr>
            <a:spLocks noGrp="1" noChangeArrowheads="1"/>
          </p:cNvSpPr>
          <p:nvPr>
            <p:ph type="body" idx="1"/>
          </p:nvPr>
        </p:nvSpPr>
        <p:spPr>
          <a:xfrm>
            <a:off x="685800" y="3672014"/>
            <a:ext cx="5486400" cy="4786587"/>
          </a:xfrm>
          <a:noFill/>
          <a:ln/>
        </p:spPr>
        <p:txBody>
          <a:bodyPr/>
          <a:lstStyle/>
          <a:p>
            <a:r>
              <a:rPr lang="en-US" sz="1000" b="1" u="sng">
                <a:latin typeface="Times New Roman" pitchFamily="-102" charset="0"/>
                <a:ea typeface="ＭＳ Ｐゴシック" pitchFamily="-102" charset="-128"/>
                <a:cs typeface="ＭＳ Ｐゴシック" pitchFamily="-102" charset="-128"/>
              </a:rPr>
              <a:t>Notes:</a:t>
            </a:r>
          </a:p>
          <a:p>
            <a:r>
              <a:rPr lang="en-US" sz="1000">
                <a:latin typeface="Times New Roman" pitchFamily="-102" charset="0"/>
                <a:ea typeface="ＭＳ Ｐゴシック" pitchFamily="-102" charset="-128"/>
                <a:cs typeface="ＭＳ Ｐゴシック" pitchFamily="-102" charset="-128"/>
              </a:rPr>
              <a:t>Thomas Brown, Ph.D., compared impairment of executive functioning to having a symphony orchestra of concert-quality musicians without a conductor.  </a:t>
            </a:r>
          </a:p>
          <a:p>
            <a:pPr>
              <a:buFont typeface="Times New Roman" pitchFamily="-102" charset="0"/>
              <a:buChar char="•"/>
            </a:pPr>
            <a:r>
              <a:rPr lang="en-US" sz="1000">
                <a:latin typeface="Times New Roman" pitchFamily="-102" charset="0"/>
                <a:ea typeface="ＭＳ Ｐゴシック" pitchFamily="-102" charset="-128"/>
                <a:cs typeface="ＭＳ Ｐゴシック" pitchFamily="-102" charset="-128"/>
              </a:rPr>
              <a:t>Picture walking into the concert hall as the symphony players are sitting at their places on the stage warming up their instruments and practicing various passages, everyone playing something that might be from a different piece of music and in a different key.</a:t>
            </a:r>
          </a:p>
          <a:p>
            <a:pPr>
              <a:buFont typeface="Times New Roman" pitchFamily="-102" charset="0"/>
              <a:buChar char="•"/>
            </a:pPr>
            <a:r>
              <a:rPr lang="en-US" sz="1000">
                <a:latin typeface="Times New Roman" pitchFamily="-102" charset="0"/>
                <a:ea typeface="ＭＳ Ｐゴシック" pitchFamily="-102" charset="-128"/>
                <a:cs typeface="ＭＳ Ｐゴシック" pitchFamily="-102" charset="-128"/>
              </a:rPr>
              <a:t>In a few minutes the concert master stands up and directs the musician to tune their instruments to the “A’ that the oboe player is now sounding for them.</a:t>
            </a:r>
          </a:p>
          <a:p>
            <a:pPr>
              <a:buFont typeface="Times New Roman" pitchFamily="-102" charset="0"/>
              <a:buChar char="•"/>
            </a:pPr>
            <a:r>
              <a:rPr lang="en-US" sz="1000">
                <a:latin typeface="Times New Roman" pitchFamily="-102" charset="0"/>
                <a:ea typeface="ＭＳ Ｐゴシック" pitchFamily="-102" charset="-128"/>
                <a:cs typeface="ＭＳ Ｐゴシック" pitchFamily="-102" charset="-128"/>
              </a:rPr>
              <a:t>When everyone is “in tune” the concert master sits down and the orchestra conductor walks on to the stage, mounts the podium and picks up the baton and raises his arms.</a:t>
            </a:r>
          </a:p>
          <a:p>
            <a:pPr>
              <a:buFont typeface="Times New Roman" pitchFamily="-102" charset="0"/>
              <a:buChar char="•"/>
            </a:pPr>
            <a:r>
              <a:rPr lang="en-US" sz="1000">
                <a:latin typeface="Times New Roman" pitchFamily="-102" charset="0"/>
                <a:ea typeface="ＭＳ Ｐゴシック" pitchFamily="-102" charset="-128"/>
                <a:cs typeface="ＭＳ Ｐゴシック" pitchFamily="-102" charset="-128"/>
              </a:rPr>
              <a:t>As he gives the upbeat signal to the symphony players, he  begins to organize, activate, integrate and direct the musicians as they play, enabling the orchestra to produce beautiful, complex musical sounds.</a:t>
            </a:r>
          </a:p>
          <a:p>
            <a:pPr>
              <a:buFont typeface="Times New Roman" pitchFamily="-102" charset="0"/>
              <a:buChar char="•"/>
            </a:pPr>
            <a:r>
              <a:rPr lang="en-US" sz="1000">
                <a:latin typeface="Times New Roman" pitchFamily="-102" charset="0"/>
                <a:ea typeface="ＭＳ Ｐゴシック" pitchFamily="-102" charset="-128"/>
                <a:cs typeface="ＭＳ Ｐゴシック" pitchFamily="-102" charset="-128"/>
              </a:rPr>
              <a:t> Without the conductor to make sure everyone is playing together at the right tempo and following on the same page and in the same key,  the music simply cannot sound as the composer intended it to.</a:t>
            </a:r>
          </a:p>
          <a:p>
            <a:endParaRPr lang="en-US" sz="1000">
              <a:latin typeface="Times New Roman" pitchFamily="-102" charset="0"/>
              <a:ea typeface="ＭＳ Ｐゴシック" pitchFamily="-102" charset="-128"/>
              <a:cs typeface="ＭＳ Ｐゴシック" pitchFamily="-102" charset="-128"/>
            </a:endParaRPr>
          </a:p>
          <a:p>
            <a:r>
              <a:rPr lang="en-US" sz="1000">
                <a:latin typeface="Times New Roman" pitchFamily="-102" charset="0"/>
                <a:ea typeface="ＭＳ Ｐゴシック" pitchFamily="-102" charset="-128"/>
                <a:cs typeface="ＭＳ Ｐゴシック" pitchFamily="-102" charset="-128"/>
              </a:rPr>
              <a:t>Brown outlines tasks that require executive functioning:</a:t>
            </a:r>
          </a:p>
          <a:p>
            <a:pPr>
              <a:buFont typeface="Times New Roman" pitchFamily="-102" charset="0"/>
              <a:buChar char="•"/>
            </a:pPr>
            <a:r>
              <a:rPr lang="en-US" sz="1000">
                <a:latin typeface="Times New Roman" pitchFamily="-102" charset="0"/>
                <a:ea typeface="ＭＳ Ｐゴシック" pitchFamily="-102" charset="-128"/>
                <a:cs typeface="ＭＳ Ｐゴシック" pitchFamily="-102" charset="-128"/>
              </a:rPr>
              <a:t>Tasks that involve managing oneself without somebody else micromanaging</a:t>
            </a:r>
          </a:p>
          <a:p>
            <a:pPr>
              <a:buFont typeface="Times New Roman" pitchFamily="-102" charset="0"/>
              <a:buChar char="•"/>
            </a:pPr>
            <a:r>
              <a:rPr lang="en-US" sz="1000">
                <a:latin typeface="Times New Roman" pitchFamily="-102" charset="0"/>
                <a:ea typeface="ＭＳ Ｐゴシック" pitchFamily="-102" charset="-128"/>
                <a:cs typeface="ＭＳ Ｐゴシック" pitchFamily="-102" charset="-128"/>
              </a:rPr>
              <a:t>Tasks that require individuals to prioritize, start and stop, sustain and shift, and integrate other things</a:t>
            </a:r>
          </a:p>
          <a:p>
            <a:pPr>
              <a:buFont typeface="Times New Roman" pitchFamily="-102" charset="0"/>
              <a:buChar char="•"/>
            </a:pPr>
            <a:r>
              <a:rPr lang="en-US" sz="1000">
                <a:latin typeface="Times New Roman" pitchFamily="-102" charset="0"/>
                <a:ea typeface="ＭＳ Ｐゴシック" pitchFamily="-102" charset="-128"/>
                <a:cs typeface="ＭＳ Ｐゴシック" pitchFamily="-102" charset="-128"/>
              </a:rPr>
              <a:t>Tasks where memory is required</a:t>
            </a:r>
          </a:p>
          <a:p>
            <a:endParaRPr lang="en-US" sz="1000">
              <a:latin typeface="Times New Roman" pitchFamily="-102" charset="0"/>
              <a:ea typeface="ＭＳ Ｐゴシック" pitchFamily="-102" charset="-128"/>
              <a:cs typeface="ＭＳ Ｐゴシック" pitchFamily="-102" charset="-128"/>
            </a:endParaRPr>
          </a:p>
          <a:p>
            <a:endParaRPr lang="en-US" sz="1000">
              <a:latin typeface="Times New Roman" pitchFamily="-102" charset="0"/>
              <a:ea typeface="ＭＳ Ｐゴシック" pitchFamily="-102" charset="-128"/>
              <a:cs typeface="ＭＳ Ｐゴシック" pitchFamily="-102" charset="-128"/>
            </a:endParaRPr>
          </a:p>
        </p:txBody>
      </p:sp>
    </p:spTree>
    <p:extLst>
      <p:ext uri="{BB962C8B-B14F-4D97-AF65-F5344CB8AC3E}">
        <p14:creationId xmlns:p14="http://schemas.microsoft.com/office/powerpoint/2010/main" val="1024749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730893-0EF6-4D43-98A9-275EDEA9934C}" type="slidenum">
              <a:rPr lang="en-US" smtClean="0"/>
              <a:pPr/>
              <a:t>6</a:t>
            </a:fld>
            <a:endParaRPr lang="en-US"/>
          </a:p>
        </p:txBody>
      </p:sp>
    </p:spTree>
    <p:extLst>
      <p:ext uri="{BB962C8B-B14F-4D97-AF65-F5344CB8AC3E}">
        <p14:creationId xmlns:p14="http://schemas.microsoft.com/office/powerpoint/2010/main" val="3433538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730893-0EF6-4D43-98A9-275EDEA9934C}" type="slidenum">
              <a:rPr lang="en-US" smtClean="0"/>
              <a:pPr/>
              <a:t>8</a:t>
            </a:fld>
            <a:endParaRPr lang="en-US"/>
          </a:p>
        </p:txBody>
      </p:sp>
    </p:spTree>
    <p:extLst>
      <p:ext uri="{BB962C8B-B14F-4D97-AF65-F5344CB8AC3E}">
        <p14:creationId xmlns:p14="http://schemas.microsoft.com/office/powerpoint/2010/main" val="144898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730893-0EF6-4D43-98A9-275EDEA9934C}" type="slidenum">
              <a:rPr lang="en-US" smtClean="0"/>
              <a:pPr/>
              <a:t>10</a:t>
            </a:fld>
            <a:endParaRPr lang="en-US"/>
          </a:p>
        </p:txBody>
      </p:sp>
    </p:spTree>
    <p:extLst>
      <p:ext uri="{BB962C8B-B14F-4D97-AF65-F5344CB8AC3E}">
        <p14:creationId xmlns:p14="http://schemas.microsoft.com/office/powerpoint/2010/main" val="2479478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8"/>
          <p:cNvSpPr>
            <a:spLocks noGrp="1" noChangeArrowheads="1"/>
          </p:cNvSpPr>
          <p:nvPr>
            <p:ph type="sldNum" sz="quarter"/>
          </p:nvPr>
        </p:nvSpPr>
        <p:spPr>
          <a:noFill/>
        </p:spPr>
        <p:txBody>
          <a:bodyPr/>
          <a:lstStyle/>
          <a:p>
            <a:fld id="{760BF067-0096-CA49-AABD-887EB14295F9}" type="slidenum">
              <a:rPr lang="en-US"/>
              <a:pPr/>
              <a:t>16</a:t>
            </a:fld>
            <a:endParaRPr lang="en-US"/>
          </a:p>
        </p:txBody>
      </p:sp>
      <p:sp>
        <p:nvSpPr>
          <p:cNvPr id="28675" name="Text Box 1"/>
          <p:cNvSpPr txBox="1">
            <a:spLocks noChangeArrowheads="1"/>
          </p:cNvSpPr>
          <p:nvPr/>
        </p:nvSpPr>
        <p:spPr bwMode="auto">
          <a:xfrm>
            <a:off x="1162050" y="685400"/>
            <a:ext cx="4533900" cy="3430201"/>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pPr eaLnBrk="1" hangingPunct="1">
              <a:buClr>
                <a:srgbClr val="000000"/>
              </a:buClr>
              <a:buSzPct val="100000"/>
              <a:buFont typeface="Times New Roman" pitchFamily="-102" charset="0"/>
              <a:buNone/>
            </a:pPr>
            <a:endParaRPr lang="en-US"/>
          </a:p>
        </p:txBody>
      </p:sp>
      <p:sp>
        <p:nvSpPr>
          <p:cNvPr id="28676" name="Text Box 2"/>
          <p:cNvSpPr>
            <a:spLocks noGrp="1" noChangeArrowheads="1"/>
          </p:cNvSpPr>
          <p:nvPr>
            <p:ph type="body"/>
          </p:nvPr>
        </p:nvSpPr>
        <p:spPr>
          <a:xfrm>
            <a:off x="685801" y="4343000"/>
            <a:ext cx="5484813" cy="4115601"/>
          </a:xfrm>
          <a:noFill/>
          <a:ln/>
        </p:spPr>
        <p:txBody>
          <a:bodyPr wrap="none" anchor="ctr"/>
          <a:lstStyle/>
          <a:p>
            <a:endParaRPr lang="en-US" dirty="0">
              <a:latin typeface="Times New Roman" pitchFamily="-102" charset="0"/>
              <a:ea typeface="ＭＳ Ｐゴシック" pitchFamily="-102" charset="-128"/>
              <a:cs typeface="ＭＳ Ｐゴシック" pitchFamily="-102" charset="-128"/>
            </a:endParaRPr>
          </a:p>
        </p:txBody>
      </p:sp>
    </p:spTree>
    <p:extLst>
      <p:ext uri="{BB962C8B-B14F-4D97-AF65-F5344CB8AC3E}">
        <p14:creationId xmlns:p14="http://schemas.microsoft.com/office/powerpoint/2010/main" val="2909122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spcBef>
                <a:spcPct val="30000"/>
              </a:spcBef>
              <a:defRPr sz="1200">
                <a:solidFill>
                  <a:schemeClr val="tx1"/>
                </a:solidFill>
                <a:latin typeface="Arial" panose="020B0604020202020204" pitchFamily="34" charset="0"/>
              </a:defRPr>
            </a:lvl1pPr>
            <a:lvl2pPr marL="742950" indent="-285750" defTabSz="963613">
              <a:spcBef>
                <a:spcPct val="30000"/>
              </a:spcBef>
              <a:defRPr sz="1200">
                <a:solidFill>
                  <a:schemeClr val="tx1"/>
                </a:solidFill>
                <a:latin typeface="Arial" panose="020B0604020202020204" pitchFamily="34" charset="0"/>
              </a:defRPr>
            </a:lvl2pPr>
            <a:lvl3pPr marL="1143000" indent="-228600" defTabSz="963613">
              <a:spcBef>
                <a:spcPct val="30000"/>
              </a:spcBef>
              <a:defRPr sz="1200">
                <a:solidFill>
                  <a:schemeClr val="tx1"/>
                </a:solidFill>
                <a:latin typeface="Arial" panose="020B0604020202020204" pitchFamily="34" charset="0"/>
              </a:defRPr>
            </a:lvl3pPr>
            <a:lvl4pPr marL="1600200" indent="-228600" defTabSz="963613">
              <a:spcBef>
                <a:spcPct val="30000"/>
              </a:spcBef>
              <a:defRPr sz="1200">
                <a:solidFill>
                  <a:schemeClr val="tx1"/>
                </a:solidFill>
                <a:latin typeface="Arial" panose="020B0604020202020204" pitchFamily="34" charset="0"/>
              </a:defRPr>
            </a:lvl4pPr>
            <a:lvl5pPr marL="2057400" indent="-228600" defTabSz="963613">
              <a:spcBef>
                <a:spcPct val="30000"/>
              </a:spcBef>
              <a:defRPr sz="1200">
                <a:solidFill>
                  <a:schemeClr val="tx1"/>
                </a:solidFill>
                <a:latin typeface="Arial" panose="020B0604020202020204" pitchFamily="34" charset="0"/>
              </a:defRPr>
            </a:lvl5pPr>
            <a:lvl6pPr marL="2514600" indent="-228600" defTabSz="9636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36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36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36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sz="1000"/>
              <a:t>CHADD Parent to Parent © 2008</a:t>
            </a:r>
          </a:p>
        </p:txBody>
      </p:sp>
      <p:sp>
        <p:nvSpPr>
          <p:cNvPr id="8806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spcBef>
                <a:spcPct val="30000"/>
              </a:spcBef>
              <a:defRPr sz="1200">
                <a:solidFill>
                  <a:schemeClr val="tx1"/>
                </a:solidFill>
                <a:latin typeface="Arial" panose="020B0604020202020204" pitchFamily="34" charset="0"/>
              </a:defRPr>
            </a:lvl1pPr>
            <a:lvl2pPr marL="742950" indent="-285750" defTabSz="963613">
              <a:spcBef>
                <a:spcPct val="30000"/>
              </a:spcBef>
              <a:defRPr sz="1200">
                <a:solidFill>
                  <a:schemeClr val="tx1"/>
                </a:solidFill>
                <a:latin typeface="Arial" panose="020B0604020202020204" pitchFamily="34" charset="0"/>
              </a:defRPr>
            </a:lvl2pPr>
            <a:lvl3pPr marL="1143000" indent="-228600" defTabSz="963613">
              <a:spcBef>
                <a:spcPct val="30000"/>
              </a:spcBef>
              <a:defRPr sz="1200">
                <a:solidFill>
                  <a:schemeClr val="tx1"/>
                </a:solidFill>
                <a:latin typeface="Arial" panose="020B0604020202020204" pitchFamily="34" charset="0"/>
              </a:defRPr>
            </a:lvl3pPr>
            <a:lvl4pPr marL="1600200" indent="-228600" defTabSz="963613">
              <a:spcBef>
                <a:spcPct val="30000"/>
              </a:spcBef>
              <a:defRPr sz="1200">
                <a:solidFill>
                  <a:schemeClr val="tx1"/>
                </a:solidFill>
                <a:latin typeface="Arial" panose="020B0604020202020204" pitchFamily="34" charset="0"/>
              </a:defRPr>
            </a:lvl4pPr>
            <a:lvl5pPr marL="2057400" indent="-228600" defTabSz="963613">
              <a:spcBef>
                <a:spcPct val="30000"/>
              </a:spcBef>
              <a:defRPr sz="1200">
                <a:solidFill>
                  <a:schemeClr val="tx1"/>
                </a:solidFill>
                <a:latin typeface="Arial" panose="020B0604020202020204" pitchFamily="34" charset="0"/>
              </a:defRPr>
            </a:lvl5pPr>
            <a:lvl6pPr marL="2514600" indent="-228600" defTabSz="9636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36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36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36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sz="1300"/>
              <a:t>7-</a:t>
            </a:r>
            <a:fld id="{6BD6EABC-68AA-47CE-989B-4019F984F65A}" type="slidenum">
              <a:rPr lang="en-US" altLang="en-US" sz="1300"/>
              <a:pPr>
                <a:spcBef>
                  <a:spcPct val="0"/>
                </a:spcBef>
              </a:pPr>
              <a:t>27</a:t>
            </a:fld>
            <a:endParaRPr lang="en-US" altLang="en-US" sz="1300"/>
          </a:p>
          <a:p>
            <a:pPr>
              <a:spcBef>
                <a:spcPct val="0"/>
              </a:spcBef>
            </a:pPr>
            <a:r>
              <a:rPr lang="en-US" altLang="en-US" sz="1000"/>
              <a:t>Revised 9-2010</a:t>
            </a:r>
          </a:p>
        </p:txBody>
      </p:sp>
      <p:sp>
        <p:nvSpPr>
          <p:cNvPr id="88068" name="Rectangle 2"/>
          <p:cNvSpPr>
            <a:spLocks noGrp="1" noRot="1" noChangeAspect="1" noChangeArrowheads="1" noTextEdit="1"/>
          </p:cNvSpPr>
          <p:nvPr>
            <p:ph type="sldImg"/>
          </p:nvPr>
        </p:nvSpPr>
        <p:spPr>
          <a:ln/>
        </p:spPr>
      </p:sp>
      <p:sp>
        <p:nvSpPr>
          <p:cNvPr id="8806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u="sng">
                <a:latin typeface="Arial" panose="020B0604020202020204" pitchFamily="34" charset="0"/>
              </a:rPr>
              <a:t>Notes:</a:t>
            </a:r>
          </a:p>
          <a:p>
            <a:pPr eaLnBrk="1" hangingPunct="1">
              <a:buFontTx/>
              <a:buChar char="•"/>
            </a:pPr>
            <a:r>
              <a:rPr lang="en-US" altLang="en-US">
                <a:latin typeface="Arial" panose="020B0604020202020204" pitchFamily="34" charset="0"/>
              </a:rPr>
              <a:t>Excellent resource:  </a:t>
            </a:r>
            <a:r>
              <a:rPr lang="en-US" altLang="en-US" b="1">
                <a:latin typeface="Arial" panose="020B0604020202020204" pitchFamily="34" charset="0"/>
              </a:rPr>
              <a:t>Teenagers with ADD, A Parent’s Guide</a:t>
            </a:r>
            <a:r>
              <a:rPr lang="en-US" altLang="en-US">
                <a:latin typeface="Arial" panose="020B0604020202020204" pitchFamily="34" charset="0"/>
              </a:rPr>
              <a:t> – Chris A. Zeigler Dendy</a:t>
            </a:r>
          </a:p>
        </p:txBody>
      </p:sp>
    </p:spTree>
    <p:extLst>
      <p:ext uri="{BB962C8B-B14F-4D97-AF65-F5344CB8AC3E}">
        <p14:creationId xmlns:p14="http://schemas.microsoft.com/office/powerpoint/2010/main" val="2024834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AB90872-C283-4B9C-B35D-86FEB8343D9E}" type="datetimeFigureOut">
              <a:rPr lang="en-US" smtClean="0"/>
              <a:pPr/>
              <a:t>10/29/2018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5E5A91-0432-4802-AD02-B5688ECCA6F9}" type="slidenum">
              <a:rPr lang="en-US" smtClean="0"/>
              <a:pPr/>
              <a:t>‹#›</a:t>
            </a:fld>
            <a:endParaRPr lang="en-US"/>
          </a:p>
        </p:txBody>
      </p:sp>
    </p:spTree>
    <p:extLst>
      <p:ext uri="{BB962C8B-B14F-4D97-AF65-F5344CB8AC3E}">
        <p14:creationId xmlns:p14="http://schemas.microsoft.com/office/powerpoint/2010/main" val="3489491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B90872-C283-4B9C-B35D-86FEB8343D9E}" type="datetimeFigureOut">
              <a:rPr lang="en-US" smtClean="0"/>
              <a:pPr/>
              <a:t>10/29/2018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5E5A91-0432-4802-AD02-B5688ECCA6F9}" type="slidenum">
              <a:rPr lang="en-US" smtClean="0"/>
              <a:pPr/>
              <a:t>‹#›</a:t>
            </a:fld>
            <a:endParaRPr lang="en-US"/>
          </a:p>
        </p:txBody>
      </p:sp>
    </p:spTree>
    <p:extLst>
      <p:ext uri="{BB962C8B-B14F-4D97-AF65-F5344CB8AC3E}">
        <p14:creationId xmlns:p14="http://schemas.microsoft.com/office/powerpoint/2010/main" val="850031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B90872-C283-4B9C-B35D-86FEB8343D9E}" type="datetimeFigureOut">
              <a:rPr lang="en-US" smtClean="0"/>
              <a:pPr/>
              <a:t>10/29/2018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5E5A91-0432-4802-AD02-B5688ECCA6F9}" type="slidenum">
              <a:rPr lang="en-US" smtClean="0"/>
              <a:pPr/>
              <a:t>‹#›</a:t>
            </a:fld>
            <a:endParaRPr lang="en-US"/>
          </a:p>
        </p:txBody>
      </p:sp>
    </p:spTree>
    <p:extLst>
      <p:ext uri="{BB962C8B-B14F-4D97-AF65-F5344CB8AC3E}">
        <p14:creationId xmlns:p14="http://schemas.microsoft.com/office/powerpoint/2010/main" val="1866415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2" y="274640"/>
            <a:ext cx="10968567" cy="1139825"/>
          </a:xfrm>
        </p:spPr>
        <p:txBody>
          <a:bodyPr/>
          <a:lstStyle/>
          <a:p>
            <a:r>
              <a:rPr lang="en-US"/>
              <a:t>Click to edit Master title style</a:t>
            </a:r>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4"/>
          <p:cNvSpPr>
            <a:spLocks noGrp="1" noChangeArrowheads="1"/>
          </p:cNvSpPr>
          <p:nvPr>
            <p:ph type="ftr" idx="11"/>
          </p:nvPr>
        </p:nvSpPr>
        <p:spPr>
          <a:ln/>
        </p:spPr>
        <p:txBody>
          <a:bodyPr/>
          <a:lstStyle>
            <a:lvl1pPr>
              <a:defRPr/>
            </a:lvl1pPr>
          </a:lstStyle>
          <a:p>
            <a:pPr>
              <a:defRPr/>
            </a:pPr>
            <a:endParaRPr lang="en-US"/>
          </a:p>
        </p:txBody>
      </p:sp>
      <p:sp>
        <p:nvSpPr>
          <p:cNvPr id="5" name="Rectangle 5"/>
          <p:cNvSpPr>
            <a:spLocks noGrp="1" noChangeArrowheads="1"/>
          </p:cNvSpPr>
          <p:nvPr>
            <p:ph type="sldNum" idx="12"/>
          </p:nvPr>
        </p:nvSpPr>
        <p:spPr>
          <a:ln/>
        </p:spPr>
        <p:txBody>
          <a:bodyPr/>
          <a:lstStyle>
            <a:lvl1pPr>
              <a:defRPr/>
            </a:lvl1pPr>
          </a:lstStyle>
          <a:p>
            <a:fld id="{ECB388A1-A184-0846-8162-73A7262A9F0F}" type="slidenum">
              <a:rPr lang="en-US"/>
              <a:pPr/>
              <a:t>‹#›</a:t>
            </a:fld>
            <a:endParaRPr lang="en-US"/>
          </a:p>
        </p:txBody>
      </p:sp>
    </p:spTree>
    <p:extLst>
      <p:ext uri="{BB962C8B-B14F-4D97-AF65-F5344CB8AC3E}">
        <p14:creationId xmlns:p14="http://schemas.microsoft.com/office/powerpoint/2010/main" val="3343573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B90872-C283-4B9C-B35D-86FEB8343D9E}" type="datetimeFigureOut">
              <a:rPr lang="en-US" smtClean="0"/>
              <a:pPr/>
              <a:t>10/29/2018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5E5A91-0432-4802-AD02-B5688ECCA6F9}" type="slidenum">
              <a:rPr lang="en-US" smtClean="0"/>
              <a:pPr/>
              <a:t>‹#›</a:t>
            </a:fld>
            <a:endParaRPr lang="en-US"/>
          </a:p>
        </p:txBody>
      </p:sp>
    </p:spTree>
    <p:extLst>
      <p:ext uri="{BB962C8B-B14F-4D97-AF65-F5344CB8AC3E}">
        <p14:creationId xmlns:p14="http://schemas.microsoft.com/office/powerpoint/2010/main" val="2302369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AB90872-C283-4B9C-B35D-86FEB8343D9E}" type="datetimeFigureOut">
              <a:rPr lang="en-US" smtClean="0"/>
              <a:pPr/>
              <a:t>10/29/2018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5E5A91-0432-4802-AD02-B5688ECCA6F9}" type="slidenum">
              <a:rPr lang="en-US" smtClean="0"/>
              <a:pPr/>
              <a:t>‹#›</a:t>
            </a:fld>
            <a:endParaRPr lang="en-US"/>
          </a:p>
        </p:txBody>
      </p:sp>
    </p:spTree>
    <p:extLst>
      <p:ext uri="{BB962C8B-B14F-4D97-AF65-F5344CB8AC3E}">
        <p14:creationId xmlns:p14="http://schemas.microsoft.com/office/powerpoint/2010/main" val="237505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AB90872-C283-4B9C-B35D-86FEB8343D9E}" type="datetimeFigureOut">
              <a:rPr lang="en-US" smtClean="0"/>
              <a:pPr/>
              <a:t>10/29/2018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5E5A91-0432-4802-AD02-B5688ECCA6F9}" type="slidenum">
              <a:rPr lang="en-US" smtClean="0"/>
              <a:pPr/>
              <a:t>‹#›</a:t>
            </a:fld>
            <a:endParaRPr lang="en-US"/>
          </a:p>
        </p:txBody>
      </p:sp>
    </p:spTree>
    <p:extLst>
      <p:ext uri="{BB962C8B-B14F-4D97-AF65-F5344CB8AC3E}">
        <p14:creationId xmlns:p14="http://schemas.microsoft.com/office/powerpoint/2010/main" val="1837702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AB90872-C283-4B9C-B35D-86FEB8343D9E}" type="datetimeFigureOut">
              <a:rPr lang="en-US" smtClean="0"/>
              <a:pPr/>
              <a:t>10/29/2018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5E5A91-0432-4802-AD02-B5688ECCA6F9}" type="slidenum">
              <a:rPr lang="en-US" smtClean="0"/>
              <a:pPr/>
              <a:t>‹#›</a:t>
            </a:fld>
            <a:endParaRPr lang="en-US"/>
          </a:p>
        </p:txBody>
      </p:sp>
    </p:spTree>
    <p:extLst>
      <p:ext uri="{BB962C8B-B14F-4D97-AF65-F5344CB8AC3E}">
        <p14:creationId xmlns:p14="http://schemas.microsoft.com/office/powerpoint/2010/main" val="471509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AB90872-C283-4B9C-B35D-86FEB8343D9E}" type="datetimeFigureOut">
              <a:rPr lang="en-US" smtClean="0"/>
              <a:pPr/>
              <a:t>10/29/2018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5E5A91-0432-4802-AD02-B5688ECCA6F9}" type="slidenum">
              <a:rPr lang="en-US" smtClean="0"/>
              <a:pPr/>
              <a:t>‹#›</a:t>
            </a:fld>
            <a:endParaRPr lang="en-US"/>
          </a:p>
        </p:txBody>
      </p:sp>
    </p:spTree>
    <p:extLst>
      <p:ext uri="{BB962C8B-B14F-4D97-AF65-F5344CB8AC3E}">
        <p14:creationId xmlns:p14="http://schemas.microsoft.com/office/powerpoint/2010/main" val="1546650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B90872-C283-4B9C-B35D-86FEB8343D9E}" type="datetimeFigureOut">
              <a:rPr lang="en-US" smtClean="0"/>
              <a:pPr/>
              <a:t>10/29/2018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5E5A91-0432-4802-AD02-B5688ECCA6F9}" type="slidenum">
              <a:rPr lang="en-US" smtClean="0"/>
              <a:pPr/>
              <a:t>‹#›</a:t>
            </a:fld>
            <a:endParaRPr lang="en-US"/>
          </a:p>
        </p:txBody>
      </p:sp>
    </p:spTree>
    <p:extLst>
      <p:ext uri="{BB962C8B-B14F-4D97-AF65-F5344CB8AC3E}">
        <p14:creationId xmlns:p14="http://schemas.microsoft.com/office/powerpoint/2010/main" val="3467735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AB90872-C283-4B9C-B35D-86FEB8343D9E}" type="datetimeFigureOut">
              <a:rPr lang="en-US" smtClean="0"/>
              <a:pPr/>
              <a:t>10/29/2018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5E5A91-0432-4802-AD02-B5688ECCA6F9}" type="slidenum">
              <a:rPr lang="en-US" smtClean="0"/>
              <a:pPr/>
              <a:t>‹#›</a:t>
            </a:fld>
            <a:endParaRPr lang="en-US"/>
          </a:p>
        </p:txBody>
      </p:sp>
    </p:spTree>
    <p:extLst>
      <p:ext uri="{BB962C8B-B14F-4D97-AF65-F5344CB8AC3E}">
        <p14:creationId xmlns:p14="http://schemas.microsoft.com/office/powerpoint/2010/main" val="1370348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AB90872-C283-4B9C-B35D-86FEB8343D9E}" type="datetimeFigureOut">
              <a:rPr lang="en-US" smtClean="0"/>
              <a:pPr/>
              <a:t>10/29/2018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5E5A91-0432-4802-AD02-B5688ECCA6F9}" type="slidenum">
              <a:rPr lang="en-US" smtClean="0"/>
              <a:pPr/>
              <a:t>‹#›</a:t>
            </a:fld>
            <a:endParaRPr lang="en-US"/>
          </a:p>
        </p:txBody>
      </p:sp>
    </p:spTree>
    <p:extLst>
      <p:ext uri="{BB962C8B-B14F-4D97-AF65-F5344CB8AC3E}">
        <p14:creationId xmlns:p14="http://schemas.microsoft.com/office/powerpoint/2010/main" val="1862690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B90872-C283-4B9C-B35D-86FEB8343D9E}" type="datetimeFigureOut">
              <a:rPr lang="en-US" smtClean="0"/>
              <a:pPr/>
              <a:t>10/29/2018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5E5A91-0432-4802-AD02-B5688ECCA6F9}" type="slidenum">
              <a:rPr lang="en-US" smtClean="0"/>
              <a:pPr/>
              <a:t>‹#›</a:t>
            </a:fld>
            <a:endParaRPr lang="en-US"/>
          </a:p>
        </p:txBody>
      </p:sp>
    </p:spTree>
    <p:extLst>
      <p:ext uri="{BB962C8B-B14F-4D97-AF65-F5344CB8AC3E}">
        <p14:creationId xmlns:p14="http://schemas.microsoft.com/office/powerpoint/2010/main" val="20156652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pd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878076"/>
            <a:ext cx="9144000" cy="4986211"/>
          </a:xfrm>
        </p:spPr>
        <p:txBody>
          <a:bodyPr>
            <a:normAutofit/>
          </a:bodyPr>
          <a:lstStyle/>
          <a:p>
            <a:r>
              <a:rPr lang="en-US" dirty="0"/>
              <a:t>ADHD AND EXECUTIVE FUNCTION DEFICITS</a:t>
            </a:r>
            <a:br>
              <a:rPr lang="en-US" dirty="0"/>
            </a:br>
            <a:br>
              <a:rPr lang="en-US" dirty="0"/>
            </a:br>
            <a:endParaRPr lang="en-US" dirty="0"/>
          </a:p>
        </p:txBody>
      </p:sp>
      <p:sp>
        <p:nvSpPr>
          <p:cNvPr id="3" name="Subtitle 2"/>
          <p:cNvSpPr>
            <a:spLocks noGrp="1"/>
          </p:cNvSpPr>
          <p:nvPr>
            <p:ph type="subTitle" idx="1"/>
          </p:nvPr>
        </p:nvSpPr>
        <p:spPr>
          <a:xfrm>
            <a:off x="1524000" y="2806704"/>
            <a:ext cx="9144000" cy="3700458"/>
          </a:xfrm>
        </p:spPr>
        <p:txBody>
          <a:bodyPr>
            <a:normAutofit/>
          </a:bodyPr>
          <a:lstStyle/>
          <a:p>
            <a:pPr algn="l">
              <a:buFont typeface="Wingdings" charset="2"/>
              <a:buChar char="ü"/>
            </a:pPr>
            <a:r>
              <a:rPr lang="en-US" dirty="0"/>
              <a:t>What are Executive Functions?</a:t>
            </a:r>
          </a:p>
          <a:p>
            <a:pPr algn="l">
              <a:buFont typeface="Wingdings" charset="2"/>
              <a:buChar char="ü"/>
            </a:pPr>
            <a:r>
              <a:rPr lang="en-US" dirty="0"/>
              <a:t>What causes Executive Function Deficits?</a:t>
            </a:r>
          </a:p>
          <a:p>
            <a:pPr algn="l">
              <a:buFont typeface="Wingdings" charset="2"/>
              <a:buChar char="ü"/>
            </a:pPr>
            <a:r>
              <a:rPr lang="en-US" dirty="0"/>
              <a:t>What can parents of students with EFD do to help them function at their best at school and at home?</a:t>
            </a:r>
          </a:p>
          <a:p>
            <a:pPr algn="l"/>
            <a:endParaRPr lang="en-US" dirty="0"/>
          </a:p>
          <a:p>
            <a:pPr algn="l"/>
            <a:r>
              <a:rPr lang="en-US" dirty="0"/>
              <a:t>West Windsor PTO October 2018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What causes EF deficits?</a:t>
            </a:r>
          </a:p>
        </p:txBody>
      </p:sp>
      <p:sp>
        <p:nvSpPr>
          <p:cNvPr id="4" name="TextBox 3"/>
          <p:cNvSpPr txBox="1"/>
          <p:nvPr/>
        </p:nvSpPr>
        <p:spPr>
          <a:xfrm>
            <a:off x="1786294" y="1469689"/>
            <a:ext cx="8421332" cy="6186310"/>
          </a:xfrm>
          <a:prstGeom prst="rect">
            <a:avLst/>
          </a:prstGeom>
          <a:noFill/>
        </p:spPr>
        <p:txBody>
          <a:bodyPr wrap="square" rtlCol="0">
            <a:spAutoFit/>
          </a:bodyPr>
          <a:lstStyle/>
          <a:p>
            <a:r>
              <a:rPr lang="en-US" dirty="0"/>
              <a:t>Recent NIMH </a:t>
            </a:r>
            <a:r>
              <a:rPr lang="en-US" dirty="0" err="1"/>
              <a:t>neuralimaging</a:t>
            </a:r>
            <a:r>
              <a:rPr lang="en-US" dirty="0"/>
              <a:t> studies of ADHD brains show clear evidence of:</a:t>
            </a:r>
          </a:p>
          <a:p>
            <a:endParaRPr lang="en-US" dirty="0"/>
          </a:p>
          <a:p>
            <a:pPr>
              <a:buFont typeface="Wingdings" charset="2"/>
              <a:buChar char="Ø"/>
            </a:pPr>
            <a:r>
              <a:rPr lang="en-US" dirty="0"/>
              <a:t>Differences in the ADHD brain size and structure, particularly in the pre-frontal      	cortex, the basal ganglia, and the cerebellum.</a:t>
            </a:r>
          </a:p>
          <a:p>
            <a:pPr>
              <a:buFont typeface="Wingdings" charset="2"/>
              <a:buChar char="Ø"/>
            </a:pPr>
            <a:r>
              <a:rPr lang="en-US" b="1" dirty="0"/>
              <a:t>Delayed maturation of these brain regions by 3 years on average (and up to 5 years).</a:t>
            </a:r>
          </a:p>
          <a:p>
            <a:pPr>
              <a:buFont typeface="Wingdings" charset="2"/>
              <a:buChar char="Ø"/>
            </a:pPr>
            <a:r>
              <a:rPr lang="en-US" dirty="0"/>
              <a:t>A lower than normal blood flow in these regions.</a:t>
            </a:r>
          </a:p>
          <a:p>
            <a:pPr>
              <a:buFont typeface="Wingdings" charset="2"/>
              <a:buChar char="Ø"/>
            </a:pPr>
            <a:r>
              <a:rPr lang="en-US" dirty="0"/>
              <a:t>Differences in the thickness of cortical tissue, and in the white matter tracts that connect and provide critically important communication between various regions of the brain.</a:t>
            </a:r>
          </a:p>
          <a:p>
            <a:pPr>
              <a:buFont typeface="Wingdings" charset="2"/>
              <a:buChar char="Ø"/>
            </a:pPr>
            <a:r>
              <a:rPr lang="en-US" dirty="0"/>
              <a:t>Abnormalities in 2 dopamine receptors and a dopamine transporter gene that prevent efficient and complete message delivery.  This results in, for example, lapses in memory and attention, missed information, and poor emotional regulation. </a:t>
            </a:r>
          </a:p>
          <a:p>
            <a:pPr>
              <a:buFont typeface="Wingdings" charset="2"/>
              <a:buChar char="Ø"/>
            </a:pPr>
            <a:r>
              <a:rPr lang="en-US" dirty="0"/>
              <a:t>Networks of neurons that manage the brain’s management system require adequate neurotransmitters for clear message transmission; the ADHD brain tends not to release enough of these chemicals, or to release and reload them too quickly.</a:t>
            </a:r>
          </a:p>
          <a:p>
            <a:pPr>
              <a:buFont typeface="Wingdings" charset="2"/>
              <a:buChar char="Ø"/>
            </a:pPr>
            <a:r>
              <a:rPr lang="en-US" dirty="0"/>
              <a:t>A slower conversion of simple sugar (glucose) into brain energy, which produces a slower rate of reactivity and cognitive processing in an ADHD brain.</a:t>
            </a:r>
          </a:p>
          <a:p>
            <a:pPr>
              <a:buFont typeface="Wingdings" charset="2"/>
              <a:buChar char="Ø"/>
            </a:pPr>
            <a:endParaRPr lang="en-US" dirty="0"/>
          </a:p>
          <a:p>
            <a:pPr>
              <a:buFont typeface="Wingdings" charset="2"/>
              <a:buChar char="Ø"/>
            </a:pPr>
            <a:endParaRPr lang="en-US" dirty="0"/>
          </a:p>
          <a:p>
            <a:pPr>
              <a:buFont typeface="Wingdings" charset="2"/>
              <a:buChar char="Ø"/>
            </a:pPr>
            <a:endParaRPr lang="en-US" dirty="0"/>
          </a:p>
          <a:p>
            <a:pPr>
              <a:buFont typeface="Wingdings" charset="2"/>
              <a:buChar char="Ø"/>
            </a:pPr>
            <a:endParaRPr lang="en-US" dirty="0"/>
          </a:p>
          <a:p>
            <a:pPr>
              <a:buFont typeface="Wingdings" charset="2"/>
              <a:buChar char="Ø"/>
            </a:pPr>
            <a:endParaRPr lang="en-US" dirty="0"/>
          </a:p>
        </p:txBody>
      </p:sp>
    </p:spTree>
    <p:extLst>
      <p:ext uri="{BB962C8B-B14F-4D97-AF65-F5344CB8AC3E}">
        <p14:creationId xmlns:p14="http://schemas.microsoft.com/office/powerpoint/2010/main" val="1445253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C27BF59-3E4E-462E-ABC5-EEA7E7D132A9}"/>
              </a:ext>
            </a:extLst>
          </p:cNvPr>
          <p:cNvSpPr/>
          <p:nvPr/>
        </p:nvSpPr>
        <p:spPr>
          <a:xfrm>
            <a:off x="1809134" y="1700981"/>
            <a:ext cx="9026013" cy="3970318"/>
          </a:xfrm>
          <a:prstGeom prst="rect">
            <a:avLst/>
          </a:prstGeom>
        </p:spPr>
        <p:txBody>
          <a:bodyPr wrap="square">
            <a:spAutoFit/>
          </a:bodyPr>
          <a:lstStyle/>
          <a:p>
            <a:r>
              <a:rPr lang="en-US" sz="2800" dirty="0"/>
              <a:t>Because dopamine enhances the level of interest a person attaches to a stimulus, people who release dopamine at a lower rate might find it more difficult to work up the enthusiasm to act on a stimuli they don’t find naturally appealing.</a:t>
            </a:r>
          </a:p>
          <a:p>
            <a:endParaRPr lang="en-US" sz="2800" dirty="0">
              <a:ea typeface="ＭＳ Ｐゴシック" pitchFamily="-102" charset="-128"/>
              <a:cs typeface="ＭＳ Ｐゴシック" pitchFamily="-102" charset="-128"/>
            </a:endParaRPr>
          </a:p>
          <a:p>
            <a:r>
              <a:rPr lang="en-US" sz="2800" dirty="0">
                <a:ea typeface="ＭＳ Ｐゴシック" pitchFamily="-102" charset="-128"/>
                <a:cs typeface="ＭＳ Ｐゴシック" pitchFamily="-102" charset="-128"/>
              </a:rPr>
              <a:t>IMPLICATIONS: students with ADHD find it much more difficult to apply themselves to tasks that are not intrinsically interesting to them.                        Source: Peg Dawson </a:t>
            </a:r>
          </a:p>
        </p:txBody>
      </p:sp>
      <p:sp>
        <p:nvSpPr>
          <p:cNvPr id="4" name="Rectangle 3">
            <a:extLst>
              <a:ext uri="{FF2B5EF4-FFF2-40B4-BE49-F238E27FC236}">
                <a16:creationId xmlns:a16="http://schemas.microsoft.com/office/drawing/2014/main" id="{D90CFEBB-FDAF-444C-ABC5-FC23B6D90C80}"/>
              </a:ext>
            </a:extLst>
          </p:cNvPr>
          <p:cNvSpPr/>
          <p:nvPr/>
        </p:nvSpPr>
        <p:spPr>
          <a:xfrm>
            <a:off x="1946787" y="717755"/>
            <a:ext cx="6853083" cy="646331"/>
          </a:xfrm>
          <a:prstGeom prst="rect">
            <a:avLst/>
          </a:prstGeom>
        </p:spPr>
        <p:txBody>
          <a:bodyPr wrap="square">
            <a:spAutoFit/>
          </a:bodyPr>
          <a:lstStyle/>
          <a:p>
            <a:pPr algn="ctr"/>
            <a:r>
              <a:rPr lang="en-US" sz="3600" dirty="0">
                <a:ln w="0"/>
                <a:solidFill>
                  <a:schemeClr val="accent1"/>
                </a:solidFill>
                <a:effectLst>
                  <a:outerShdw blurRad="38100" dist="25400" dir="5400000" algn="ctr" rotWithShape="0">
                    <a:srgbClr val="6E747A">
                      <a:alpha val="43000"/>
                    </a:srgbClr>
                  </a:outerShdw>
                </a:effectLst>
              </a:rPr>
              <a:t>Biological</a:t>
            </a:r>
            <a:r>
              <a:rPr lang="en-US" dirty="0">
                <a:ln w="0"/>
                <a:solidFill>
                  <a:schemeClr val="accent1"/>
                </a:solidFill>
                <a:effectLst>
                  <a:outerShdw blurRad="38100" dist="25400" dir="5400000" algn="ctr" rotWithShape="0">
                    <a:srgbClr val="6E747A">
                      <a:alpha val="43000"/>
                    </a:srgbClr>
                  </a:outerShdw>
                </a:effectLst>
              </a:rPr>
              <a:t> </a:t>
            </a:r>
            <a:r>
              <a:rPr lang="en-US" sz="3600" dirty="0">
                <a:ln w="0"/>
                <a:solidFill>
                  <a:schemeClr val="accent1"/>
                </a:solidFill>
                <a:effectLst>
                  <a:outerShdw blurRad="38100" dist="25400" dir="5400000" algn="ctr" rotWithShape="0">
                    <a:srgbClr val="6E747A">
                      <a:alpha val="43000"/>
                    </a:srgbClr>
                  </a:outerShdw>
                </a:effectLst>
              </a:rPr>
              <a:t>Underpinnings</a:t>
            </a:r>
          </a:p>
        </p:txBody>
      </p:sp>
    </p:spTree>
    <p:extLst>
      <p:ext uri="{BB962C8B-B14F-4D97-AF65-F5344CB8AC3E}">
        <p14:creationId xmlns:p14="http://schemas.microsoft.com/office/powerpoint/2010/main" val="749788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a:bodyPr>
          <a:lstStyle/>
          <a:p>
            <a:pPr eaLnBrk="1" hangingPunct="1"/>
            <a:r>
              <a:rPr lang="en-US" sz="4000" dirty="0">
                <a:ea typeface="ＭＳ Ｐゴシック" pitchFamily="-102" charset="-128"/>
                <a:cs typeface="ＭＳ Ｐゴシック" pitchFamily="-102" charset="-128"/>
              </a:rPr>
              <a:t>We also know that Executive Functions can be Adversely Impacted by….</a:t>
            </a:r>
          </a:p>
        </p:txBody>
      </p:sp>
      <p:sp>
        <p:nvSpPr>
          <p:cNvPr id="23555" name="Rectangle 3"/>
          <p:cNvSpPr>
            <a:spLocks noGrp="1" noChangeArrowheads="1"/>
          </p:cNvSpPr>
          <p:nvPr>
            <p:ph type="body" idx="1"/>
          </p:nvPr>
        </p:nvSpPr>
        <p:spPr/>
        <p:txBody>
          <a:bodyPr>
            <a:normAutofit/>
          </a:bodyPr>
          <a:lstStyle/>
          <a:p>
            <a:pPr eaLnBrk="1" hangingPunct="1">
              <a:buFontTx/>
              <a:buChar char="•"/>
            </a:pPr>
            <a:r>
              <a:rPr lang="en-US" dirty="0">
                <a:ea typeface="ＭＳ Ｐゴシック" pitchFamily="-102" charset="-128"/>
                <a:cs typeface="ＭＳ Ｐゴシック" pitchFamily="-102" charset="-128"/>
              </a:rPr>
              <a:t>Anxiety</a:t>
            </a:r>
          </a:p>
          <a:p>
            <a:pPr eaLnBrk="1" hangingPunct="1">
              <a:buFontTx/>
              <a:buChar char="•"/>
            </a:pPr>
            <a:r>
              <a:rPr lang="en-US" dirty="0">
                <a:ea typeface="ＭＳ Ｐゴシック" pitchFamily="-102" charset="-128"/>
                <a:cs typeface="ＭＳ Ｐゴシック" pitchFamily="-102" charset="-128"/>
              </a:rPr>
              <a:t>Sleep deprivation</a:t>
            </a:r>
          </a:p>
          <a:p>
            <a:pPr eaLnBrk="1" hangingPunct="1">
              <a:buFontTx/>
              <a:buChar char="•"/>
            </a:pPr>
            <a:r>
              <a:rPr lang="en-US" dirty="0">
                <a:ea typeface="ＭＳ Ｐゴシック" pitchFamily="-102" charset="-128"/>
                <a:cs typeface="ＭＳ Ｐゴシック" pitchFamily="-102" charset="-128"/>
              </a:rPr>
              <a:t>Dehydration</a:t>
            </a:r>
          </a:p>
          <a:p>
            <a:pPr eaLnBrk="1" hangingPunct="1">
              <a:buFontTx/>
              <a:buChar char="•"/>
            </a:pPr>
            <a:r>
              <a:rPr lang="en-US" dirty="0">
                <a:ea typeface="ＭＳ Ｐゴシック" pitchFamily="-102" charset="-128"/>
                <a:cs typeface="ＭＳ Ｐゴシック" pitchFamily="-102" charset="-128"/>
              </a:rPr>
              <a:t>Inactivity</a:t>
            </a:r>
          </a:p>
          <a:p>
            <a:pPr eaLnBrk="1" hangingPunct="1">
              <a:buFontTx/>
              <a:buChar char="•"/>
            </a:pPr>
            <a:r>
              <a:rPr lang="en-US" dirty="0">
                <a:ea typeface="ＭＳ Ｐゴシック" pitchFamily="-102" charset="-128"/>
                <a:cs typeface="ＭＳ Ｐゴシック" pitchFamily="-102" charset="-128"/>
              </a:rPr>
              <a:t>Depression</a:t>
            </a:r>
          </a:p>
          <a:p>
            <a:pPr eaLnBrk="1" hangingPunct="1">
              <a:buFontTx/>
              <a:buChar char="•"/>
            </a:pPr>
            <a:r>
              <a:rPr lang="en-US" dirty="0">
                <a:ea typeface="ＭＳ Ｐゴシック" pitchFamily="-102" charset="-128"/>
                <a:cs typeface="ＭＳ Ｐゴシック" pitchFamily="-102" charset="-128"/>
              </a:rPr>
              <a:t>Stress</a:t>
            </a:r>
          </a:p>
          <a:p>
            <a:pPr eaLnBrk="1" hangingPunct="1">
              <a:buFontTx/>
              <a:buChar char="•"/>
            </a:pPr>
            <a:r>
              <a:rPr lang="en-US" dirty="0">
                <a:ea typeface="ＭＳ Ｐゴシック" pitchFamily="-102" charset="-128"/>
                <a:cs typeface="ＭＳ Ｐゴシック" pitchFamily="-102" charset="-128"/>
              </a:rPr>
              <a:t>Menopause</a:t>
            </a:r>
          </a:p>
          <a:p>
            <a:pPr eaLnBrk="1" hangingPunct="1">
              <a:buFontTx/>
              <a:buChar char="•"/>
            </a:pPr>
            <a:r>
              <a:rPr lang="en-US" dirty="0">
                <a:ea typeface="ＭＳ Ｐゴシック" pitchFamily="-102" charset="-128"/>
                <a:cs typeface="ＭＳ Ｐゴシック" pitchFamily="-102" charset="-128"/>
              </a:rPr>
              <a:t>Co-existing Conditions</a:t>
            </a:r>
          </a:p>
        </p:txBody>
      </p:sp>
    </p:spTree>
    <p:extLst>
      <p:ext uri="{BB962C8B-B14F-4D97-AF65-F5344CB8AC3E}">
        <p14:creationId xmlns:p14="http://schemas.microsoft.com/office/powerpoint/2010/main" val="3142011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731705"/>
            <a:ext cx="8229600" cy="5394459"/>
          </a:xfrm>
        </p:spPr>
        <p:txBody>
          <a:bodyPr>
            <a:normAutofit fontScale="85000" lnSpcReduction="20000"/>
          </a:bodyPr>
          <a:lstStyle/>
          <a:p>
            <a:pPr algn="ctr">
              <a:buNone/>
            </a:pPr>
            <a:r>
              <a:rPr lang="en-US" sz="3765" u="sng" dirty="0"/>
              <a:t>Individuals with ADHD tend to have impaired Executive Functioning in these </a:t>
            </a:r>
          </a:p>
          <a:p>
            <a:pPr algn="ctr">
              <a:buNone/>
            </a:pPr>
            <a:r>
              <a:rPr lang="en-US" sz="3765" u="sng" dirty="0"/>
              <a:t>6 EF Clusters:</a:t>
            </a:r>
          </a:p>
          <a:p>
            <a:pPr>
              <a:buNone/>
            </a:pPr>
            <a:endParaRPr lang="en-US" dirty="0"/>
          </a:p>
          <a:p>
            <a:r>
              <a:rPr lang="en-US" b="1" u="sng" dirty="0"/>
              <a:t>Activation</a:t>
            </a:r>
            <a:r>
              <a:rPr lang="en-US" dirty="0"/>
              <a:t>: organizing tasks and materials, estimating time, getting started.</a:t>
            </a:r>
          </a:p>
          <a:p>
            <a:r>
              <a:rPr lang="en-US" b="1" u="sng" dirty="0"/>
              <a:t>Focus</a:t>
            </a:r>
            <a:r>
              <a:rPr lang="en-US" dirty="0"/>
              <a:t>: focusing, sustaining focus, and shifting focus between tasks.</a:t>
            </a:r>
          </a:p>
          <a:p>
            <a:r>
              <a:rPr lang="en-US" b="1" u="sng" dirty="0"/>
              <a:t>Effort</a:t>
            </a:r>
            <a:r>
              <a:rPr lang="en-US" dirty="0"/>
              <a:t>: regulating alertness, sustaining effort and processing speed.</a:t>
            </a:r>
          </a:p>
          <a:p>
            <a:r>
              <a:rPr lang="en-US" b="1" u="sng" dirty="0"/>
              <a:t>Emotion</a:t>
            </a:r>
            <a:r>
              <a:rPr lang="en-US" dirty="0"/>
              <a:t>: managing frustration and modulating emotions (especially anger/ RDS)</a:t>
            </a:r>
          </a:p>
          <a:p>
            <a:r>
              <a:rPr lang="en-US" b="1" u="sng" dirty="0"/>
              <a:t>Memory</a:t>
            </a:r>
            <a:r>
              <a:rPr lang="en-US" dirty="0"/>
              <a:t>: using working memory and accessing recall.</a:t>
            </a:r>
          </a:p>
          <a:p>
            <a:r>
              <a:rPr lang="en-US" b="1" u="sng" dirty="0"/>
              <a:t>Action</a:t>
            </a:r>
            <a:r>
              <a:rPr lang="en-US" dirty="0"/>
              <a:t>: monitoring/ regulating actions.</a:t>
            </a:r>
          </a:p>
          <a:p>
            <a:pPr>
              <a:buNone/>
            </a:pPr>
            <a:endParaRPr lang="en-US" dirty="0"/>
          </a:p>
        </p:txBody>
      </p:sp>
    </p:spTree>
    <p:extLst>
      <p:ext uri="{BB962C8B-B14F-4D97-AF65-F5344CB8AC3E}">
        <p14:creationId xmlns:p14="http://schemas.microsoft.com/office/powerpoint/2010/main" val="1349028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07452"/>
            <a:ext cx="8229600" cy="810186"/>
          </a:xfrm>
        </p:spPr>
        <p:txBody>
          <a:bodyPr>
            <a:normAutofit fontScale="90000"/>
          </a:bodyPr>
          <a:lstStyle/>
          <a:p>
            <a:r>
              <a:rPr lang="en-US" dirty="0"/>
              <a:t>Therefore, a person with ADHD has difficulty:</a:t>
            </a:r>
            <a:br>
              <a:rPr lang="en-US" dirty="0"/>
            </a:br>
            <a:endParaRPr lang="en-US" dirty="0"/>
          </a:p>
        </p:txBody>
      </p:sp>
      <p:sp>
        <p:nvSpPr>
          <p:cNvPr id="3" name="Content Placeholder 2"/>
          <p:cNvSpPr>
            <a:spLocks noGrp="1"/>
          </p:cNvSpPr>
          <p:nvPr>
            <p:ph idx="1"/>
          </p:nvPr>
        </p:nvSpPr>
        <p:spPr>
          <a:xfrm>
            <a:off x="1981200" y="1417638"/>
            <a:ext cx="8229600" cy="5440362"/>
          </a:xfrm>
        </p:spPr>
        <p:txBody>
          <a:bodyPr>
            <a:normAutofit/>
          </a:bodyPr>
          <a:lstStyle/>
          <a:p>
            <a:r>
              <a:rPr lang="en-US" dirty="0"/>
              <a:t>Getting and staying organized </a:t>
            </a:r>
          </a:p>
          <a:p>
            <a:r>
              <a:rPr lang="en-US" dirty="0"/>
              <a:t>Starting tasks (especially boring ones)</a:t>
            </a:r>
          </a:p>
          <a:p>
            <a:r>
              <a:rPr lang="en-US" dirty="0"/>
              <a:t>Keeping attention focused </a:t>
            </a:r>
          </a:p>
          <a:p>
            <a:r>
              <a:rPr lang="en-US" dirty="0"/>
              <a:t>Remembering what was just read or heard</a:t>
            </a:r>
          </a:p>
          <a:p>
            <a:r>
              <a:rPr lang="en-US" dirty="0"/>
              <a:t>Sustaining effort to complete tasks</a:t>
            </a:r>
          </a:p>
          <a:p>
            <a:r>
              <a:rPr lang="en-US" dirty="0"/>
              <a:t>Controlling impulsivity</a:t>
            </a:r>
          </a:p>
          <a:p>
            <a:r>
              <a:rPr lang="en-US" dirty="0"/>
              <a:t>Regulating emotions (especially anger)</a:t>
            </a:r>
          </a:p>
          <a:p>
            <a:r>
              <a:rPr lang="en-US" dirty="0"/>
              <a:t>Managing time</a:t>
            </a:r>
          </a:p>
          <a:p>
            <a:r>
              <a:rPr lang="en-US" dirty="0"/>
              <a:t>Using internal self-talk</a:t>
            </a:r>
          </a:p>
          <a:p>
            <a:endParaRPr lang="en-US" dirty="0"/>
          </a:p>
          <a:p>
            <a:endParaRPr lang="en-US" dirty="0"/>
          </a:p>
        </p:txBody>
      </p:sp>
    </p:spTree>
    <p:extLst>
      <p:ext uri="{BB962C8B-B14F-4D97-AF65-F5344CB8AC3E}">
        <p14:creationId xmlns:p14="http://schemas.microsoft.com/office/powerpoint/2010/main" val="124112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dirty="0">
                <a:ea typeface="ＭＳ Ｐゴシック" pitchFamily="-102" charset="-128"/>
                <a:cs typeface="ＭＳ Ｐゴシック" pitchFamily="-102" charset="-128"/>
              </a:rPr>
              <a:t>Knowing is Easier than Doing</a:t>
            </a:r>
          </a:p>
        </p:txBody>
      </p:sp>
      <p:sp>
        <p:nvSpPr>
          <p:cNvPr id="29699" name="Rectangle 3"/>
          <p:cNvSpPr>
            <a:spLocks noGrp="1" noChangeArrowheads="1"/>
          </p:cNvSpPr>
          <p:nvPr>
            <p:ph type="body" idx="1"/>
          </p:nvPr>
        </p:nvSpPr>
        <p:spPr/>
        <p:txBody>
          <a:bodyPr>
            <a:normAutofit/>
          </a:bodyPr>
          <a:lstStyle/>
          <a:p>
            <a:pPr eaLnBrk="1" hangingPunct="1"/>
            <a:r>
              <a:rPr lang="en-US" dirty="0">
                <a:ea typeface="ＭＳ Ｐゴシック" pitchFamily="-102" charset="-128"/>
                <a:cs typeface="ＭＳ Ｐゴシック" pitchFamily="-102" charset="-128"/>
              </a:rPr>
              <a:t>ADHD is a disorder of actualizing good intentions</a:t>
            </a:r>
          </a:p>
          <a:p>
            <a:pPr eaLnBrk="1" hangingPunct="1"/>
            <a:r>
              <a:rPr lang="en-US" dirty="0">
                <a:ea typeface="ＭＳ Ｐゴシック" pitchFamily="-102" charset="-128"/>
                <a:cs typeface="ＭＳ Ｐゴシック" pitchFamily="-102" charset="-128"/>
              </a:rPr>
              <a:t>People with ADHD usually know what the right thing to do is, but don’t do it consistently.</a:t>
            </a:r>
          </a:p>
          <a:p>
            <a:pPr eaLnBrk="1" hangingPunct="1"/>
            <a:r>
              <a:rPr lang="en-US" dirty="0">
                <a:ea typeface="ＭＳ Ｐゴシック" pitchFamily="-102" charset="-128"/>
                <a:cs typeface="ＭＳ Ｐゴシック" pitchFamily="-102" charset="-128"/>
              </a:rPr>
              <a:t>Executive Functions are the highest level cognitive processes; they help us create a better </a:t>
            </a:r>
            <a:r>
              <a:rPr lang="en-US" i="1" dirty="0">
                <a:ea typeface="ＭＳ Ｐゴシック" pitchFamily="-102" charset="-128"/>
                <a:cs typeface="ＭＳ Ｐゴシック" pitchFamily="-102" charset="-128"/>
              </a:rPr>
              <a:t>future</a:t>
            </a:r>
            <a:r>
              <a:rPr lang="en-US" dirty="0">
                <a:ea typeface="ＭＳ Ｐゴシック" pitchFamily="-102" charset="-128"/>
                <a:cs typeface="ＭＳ Ｐゴシック" pitchFamily="-102" charset="-128"/>
              </a:rPr>
              <a:t>.  </a:t>
            </a:r>
          </a:p>
          <a:p>
            <a:pPr eaLnBrk="1" hangingPunct="1"/>
            <a:r>
              <a:rPr lang="en-US" dirty="0">
                <a:ea typeface="ＭＳ Ｐゴシック" pitchFamily="-102" charset="-128"/>
                <a:cs typeface="ＭＳ Ｐゴシック" pitchFamily="-102" charset="-128"/>
              </a:rPr>
              <a:t>This often means sacrifice in the </a:t>
            </a:r>
            <a:r>
              <a:rPr lang="en-US" i="1" dirty="0">
                <a:ea typeface="ＭＳ Ｐゴシック" pitchFamily="-102" charset="-128"/>
                <a:cs typeface="ＭＳ Ｐゴシック" pitchFamily="-102" charset="-128"/>
              </a:rPr>
              <a:t>present</a:t>
            </a:r>
            <a:r>
              <a:rPr lang="en-US" dirty="0">
                <a:ea typeface="ＭＳ Ｐゴシック" pitchFamily="-102" charset="-128"/>
                <a:cs typeface="ＭＳ Ｐゴシック" pitchFamily="-102" charset="-128"/>
              </a:rPr>
              <a:t>, which is  very difficult for the NOW-oriented ADHD brain.</a:t>
            </a:r>
          </a:p>
          <a:p>
            <a:pPr eaLnBrk="1" hangingPunct="1"/>
            <a:endParaRPr lang="en-US" dirty="0">
              <a:ea typeface="ＭＳ Ｐゴシック" pitchFamily="-102" charset="-128"/>
              <a:cs typeface="ＭＳ Ｐゴシック" pitchFamily="-102" charset="-128"/>
            </a:endParaRPr>
          </a:p>
          <a:p>
            <a:pPr eaLnBrk="1" hangingPunct="1">
              <a:buNone/>
            </a:pPr>
            <a:r>
              <a:rPr lang="en-US" dirty="0">
                <a:ea typeface="ＭＳ Ｐゴシック" pitchFamily="-102" charset="-128"/>
                <a:cs typeface="ＭＳ Ｐゴシック" pitchFamily="-102" charset="-128"/>
              </a:rPr>
              <a:t>*Dr Ari </a:t>
            </a:r>
            <a:r>
              <a:rPr lang="en-US" dirty="0" err="1">
                <a:ea typeface="ＭＳ Ｐゴシック" pitchFamily="-102" charset="-128"/>
                <a:cs typeface="ＭＳ Ｐゴシック" pitchFamily="-102" charset="-128"/>
              </a:rPr>
              <a:t>Tuckman</a:t>
            </a:r>
            <a:r>
              <a:rPr lang="en-US" dirty="0">
                <a:ea typeface="ＭＳ Ｐゴシック" pitchFamily="-102" charset="-128"/>
                <a:cs typeface="ＭＳ Ｐゴシック" pitchFamily="-102" charset="-128"/>
              </a:rPr>
              <a:t>, </a:t>
            </a:r>
            <a:r>
              <a:rPr lang="en-US" dirty="0" err="1">
                <a:ea typeface="ＭＳ Ｐゴシック" pitchFamily="-102" charset="-128"/>
                <a:cs typeface="ＭＳ Ｐゴシック" pitchFamily="-102" charset="-128"/>
              </a:rPr>
              <a:t>PsyD</a:t>
            </a:r>
            <a:endParaRPr lang="en-US" dirty="0">
              <a:ea typeface="ＭＳ Ｐゴシック" pitchFamily="-102" charset="-128"/>
              <a:cs typeface="ＭＳ Ｐゴシック" pitchFamily="-102" charset="-128"/>
            </a:endParaRPr>
          </a:p>
        </p:txBody>
      </p:sp>
    </p:spTree>
    <p:extLst>
      <p:ext uri="{BB962C8B-B14F-4D97-AF65-F5344CB8AC3E}">
        <p14:creationId xmlns:p14="http://schemas.microsoft.com/office/powerpoint/2010/main" val="36379430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body" idx="1"/>
          </p:nvPr>
        </p:nvSpPr>
        <p:spPr>
          <a:xfrm>
            <a:off x="1587305" y="477561"/>
            <a:ext cx="8230810" cy="6380439"/>
          </a:xfrm>
        </p:spPr>
        <p:txBody>
          <a:bodyPr/>
          <a:lstStyle/>
          <a:p>
            <a:pPr algn="ctr">
              <a:buNone/>
              <a:tabLst>
                <a:tab pos="342369" algn="l"/>
                <a:tab pos="454990" algn="l"/>
                <a:tab pos="911482" algn="l"/>
                <a:tab pos="1369474" algn="l"/>
                <a:tab pos="1825965" algn="l"/>
                <a:tab pos="2283959" algn="l"/>
                <a:tab pos="2740450" algn="l"/>
                <a:tab pos="3198443" algn="l"/>
                <a:tab pos="3654934" algn="l"/>
                <a:tab pos="4111425" algn="l"/>
                <a:tab pos="4569419" algn="l"/>
                <a:tab pos="5025910" algn="l"/>
                <a:tab pos="5483903" algn="l"/>
                <a:tab pos="5940394" algn="l"/>
                <a:tab pos="6398387" algn="l"/>
                <a:tab pos="6854879" algn="l"/>
                <a:tab pos="7312871" algn="l"/>
                <a:tab pos="7769362" algn="l"/>
                <a:tab pos="8225854" algn="l"/>
                <a:tab pos="8683847" algn="l"/>
                <a:tab pos="9140339" algn="l"/>
              </a:tabLst>
            </a:pPr>
            <a:r>
              <a:rPr lang="en-US" i="1" dirty="0">
                <a:ea typeface="ＭＳ Ｐゴシック" pitchFamily="-102" charset="-128"/>
                <a:cs typeface="ＭＳ Ｐゴシック" pitchFamily="-102" charset="-128"/>
              </a:rPr>
              <a:t>Students with EF deficits often </a:t>
            </a:r>
            <a:r>
              <a:rPr lang="en-US" i="1" u="sng" dirty="0">
                <a:ea typeface="ＭＳ Ｐゴシック" pitchFamily="-102" charset="-128"/>
                <a:cs typeface="ＭＳ Ｐゴシック" pitchFamily="-102" charset="-128"/>
              </a:rPr>
              <a:t>look</a:t>
            </a:r>
            <a:r>
              <a:rPr lang="en-US" i="1" dirty="0">
                <a:ea typeface="ＭＳ Ｐゴシック" pitchFamily="-102" charset="-128"/>
                <a:cs typeface="ＭＳ Ｐゴシック" pitchFamily="-102" charset="-128"/>
              </a:rPr>
              <a:t> like they have made a conscious choice to not pay attention, to speak out of turn, to not listen, to break rules, to distract and annoy those around them, to interrupt, to act out…so</a:t>
            </a:r>
          </a:p>
          <a:p>
            <a:pPr algn="ctr">
              <a:buNone/>
              <a:tabLst>
                <a:tab pos="342369" algn="l"/>
                <a:tab pos="454990" algn="l"/>
                <a:tab pos="911482" algn="l"/>
                <a:tab pos="1369474" algn="l"/>
                <a:tab pos="1825965" algn="l"/>
                <a:tab pos="2283959" algn="l"/>
                <a:tab pos="2740450" algn="l"/>
                <a:tab pos="3198443" algn="l"/>
                <a:tab pos="3654934" algn="l"/>
                <a:tab pos="4111425" algn="l"/>
                <a:tab pos="4569419" algn="l"/>
                <a:tab pos="5025910" algn="l"/>
                <a:tab pos="5483903" algn="l"/>
                <a:tab pos="5940394" algn="l"/>
                <a:tab pos="6398387" algn="l"/>
                <a:tab pos="6854879" algn="l"/>
                <a:tab pos="7312871" algn="l"/>
                <a:tab pos="7769362" algn="l"/>
                <a:tab pos="8225854" algn="l"/>
                <a:tab pos="8683847" algn="l"/>
                <a:tab pos="9140339" algn="l"/>
              </a:tabLst>
            </a:pPr>
            <a:r>
              <a:rPr lang="en-US" dirty="0">
                <a:ea typeface="ＭＳ Ｐゴシック" pitchFamily="-102" charset="-128"/>
                <a:cs typeface="ＭＳ Ｐゴシック" pitchFamily="-102" charset="-128"/>
              </a:rPr>
              <a:t>They are blamed for behaviors of which </a:t>
            </a:r>
            <a:r>
              <a:rPr lang="en-US" i="1" dirty="0">
                <a:solidFill>
                  <a:srgbClr val="3366FF"/>
                </a:solidFill>
                <a:ea typeface="ＭＳ Ｐゴシック" pitchFamily="-102" charset="-128"/>
                <a:cs typeface="ＭＳ Ｐゴシック" pitchFamily="-102" charset="-128"/>
              </a:rPr>
              <a:t>they may not even be aware, and which they cannot fix on their own.</a:t>
            </a:r>
          </a:p>
          <a:p>
            <a:pPr algn="ctr">
              <a:buNone/>
              <a:tabLst>
                <a:tab pos="342369" algn="l"/>
                <a:tab pos="454990" algn="l"/>
                <a:tab pos="911482" algn="l"/>
                <a:tab pos="1369474" algn="l"/>
                <a:tab pos="1825965" algn="l"/>
                <a:tab pos="2283959" algn="l"/>
                <a:tab pos="2740450" algn="l"/>
                <a:tab pos="3198443" algn="l"/>
                <a:tab pos="3654934" algn="l"/>
                <a:tab pos="4111425" algn="l"/>
                <a:tab pos="4569419" algn="l"/>
                <a:tab pos="5025910" algn="l"/>
                <a:tab pos="5483903" algn="l"/>
                <a:tab pos="5940394" algn="l"/>
                <a:tab pos="6398387" algn="l"/>
                <a:tab pos="6854879" algn="l"/>
                <a:tab pos="7312871" algn="l"/>
                <a:tab pos="7769362" algn="l"/>
                <a:tab pos="8225854" algn="l"/>
                <a:tab pos="8683847" algn="l"/>
                <a:tab pos="9140339" algn="l"/>
              </a:tabLst>
            </a:pPr>
            <a:endParaRPr lang="en-US" i="1" dirty="0">
              <a:solidFill>
                <a:srgbClr val="3366FF"/>
              </a:solidFill>
              <a:ea typeface="ＭＳ Ｐゴシック" pitchFamily="-102" charset="-128"/>
              <a:cs typeface="ＭＳ Ｐゴシック" pitchFamily="-102" charset="-128"/>
            </a:endParaRPr>
          </a:p>
          <a:p>
            <a:pPr algn="ctr">
              <a:buNone/>
              <a:tabLst>
                <a:tab pos="342369" algn="l"/>
                <a:tab pos="454990" algn="l"/>
                <a:tab pos="911482" algn="l"/>
                <a:tab pos="1369474" algn="l"/>
                <a:tab pos="1825965" algn="l"/>
                <a:tab pos="2283959" algn="l"/>
                <a:tab pos="2740450" algn="l"/>
                <a:tab pos="3198443" algn="l"/>
                <a:tab pos="3654934" algn="l"/>
                <a:tab pos="4111425" algn="l"/>
                <a:tab pos="4569419" algn="l"/>
                <a:tab pos="5025910" algn="l"/>
                <a:tab pos="5483903" algn="l"/>
                <a:tab pos="5940394" algn="l"/>
                <a:tab pos="6398387" algn="l"/>
                <a:tab pos="6854879" algn="l"/>
                <a:tab pos="7312871" algn="l"/>
                <a:tab pos="7769362" algn="l"/>
                <a:tab pos="8225854" algn="l"/>
                <a:tab pos="8683847" algn="l"/>
                <a:tab pos="9140339" algn="l"/>
              </a:tabLst>
            </a:pPr>
            <a:r>
              <a:rPr lang="en-US" dirty="0">
                <a:ea typeface="ＭＳ Ｐゴシック" pitchFamily="-102" charset="-128"/>
                <a:cs typeface="ＭＳ Ｐゴシック" pitchFamily="-102" charset="-128"/>
              </a:rPr>
              <a:t>Parents and teachers </a:t>
            </a:r>
            <a:r>
              <a:rPr lang="en-US" b="1" dirty="0">
                <a:ea typeface="ＭＳ Ｐゴシック" pitchFamily="-102" charset="-128"/>
                <a:cs typeface="ＭＳ Ｐゴシック" pitchFamily="-102" charset="-128"/>
              </a:rPr>
              <a:t>must</a:t>
            </a:r>
            <a:r>
              <a:rPr lang="en-US" dirty="0">
                <a:ea typeface="ＭＳ Ｐゴシック" pitchFamily="-102" charset="-128"/>
                <a:cs typeface="ＭＳ Ｐゴシック" pitchFamily="-102" charset="-128"/>
              </a:rPr>
              <a:t> adopt a </a:t>
            </a:r>
            <a:r>
              <a:rPr lang="en-US" b="1" dirty="0">
                <a:ea typeface="ＭＳ Ｐゴシック" pitchFamily="-102" charset="-128"/>
                <a:cs typeface="ＭＳ Ｐゴシック" pitchFamily="-102" charset="-128"/>
              </a:rPr>
              <a:t>Disability Mentality </a:t>
            </a:r>
            <a:r>
              <a:rPr lang="en-US" dirty="0">
                <a:ea typeface="ＭＳ Ｐゴシック" pitchFamily="-102" charset="-128"/>
                <a:cs typeface="ＭＳ Ｐゴシック" pitchFamily="-102" charset="-128"/>
              </a:rPr>
              <a:t>to keep from making incorrect judgments about ADHD behaviors.</a:t>
            </a:r>
          </a:p>
          <a:p>
            <a:pPr algn="ctr">
              <a:buNone/>
              <a:tabLst>
                <a:tab pos="342369" algn="l"/>
                <a:tab pos="454990" algn="l"/>
                <a:tab pos="911482" algn="l"/>
                <a:tab pos="1369474" algn="l"/>
                <a:tab pos="1825965" algn="l"/>
                <a:tab pos="2283959" algn="l"/>
                <a:tab pos="2740450" algn="l"/>
                <a:tab pos="3198443" algn="l"/>
                <a:tab pos="3654934" algn="l"/>
                <a:tab pos="4111425" algn="l"/>
                <a:tab pos="4569419" algn="l"/>
                <a:tab pos="5025910" algn="l"/>
                <a:tab pos="5483903" algn="l"/>
                <a:tab pos="5940394" algn="l"/>
                <a:tab pos="6398387" algn="l"/>
                <a:tab pos="6854879" algn="l"/>
                <a:tab pos="7312871" algn="l"/>
                <a:tab pos="7769362" algn="l"/>
                <a:tab pos="8225854" algn="l"/>
                <a:tab pos="8683847" algn="l"/>
                <a:tab pos="9140339" algn="l"/>
              </a:tabLst>
            </a:pPr>
            <a:endParaRPr lang="en-US" dirty="0">
              <a:ea typeface="ＭＳ Ｐゴシック" pitchFamily="-102" charset="-128"/>
              <a:cs typeface="ＭＳ Ｐゴシック" pitchFamily="-102" charset="-128"/>
            </a:endParaRPr>
          </a:p>
          <a:p>
            <a:pPr algn="ctr">
              <a:buNone/>
              <a:tabLst>
                <a:tab pos="342369" algn="l"/>
                <a:tab pos="454990" algn="l"/>
                <a:tab pos="911482" algn="l"/>
                <a:tab pos="1369474" algn="l"/>
                <a:tab pos="1825965" algn="l"/>
                <a:tab pos="2283959" algn="l"/>
                <a:tab pos="2740450" algn="l"/>
                <a:tab pos="3198443" algn="l"/>
                <a:tab pos="3654934" algn="l"/>
                <a:tab pos="4111425" algn="l"/>
                <a:tab pos="4569419" algn="l"/>
                <a:tab pos="5025910" algn="l"/>
                <a:tab pos="5483903" algn="l"/>
                <a:tab pos="5940394" algn="l"/>
                <a:tab pos="6398387" algn="l"/>
                <a:tab pos="6854879" algn="l"/>
                <a:tab pos="7312871" algn="l"/>
                <a:tab pos="7769362" algn="l"/>
                <a:tab pos="8225854" algn="l"/>
                <a:tab pos="8683847" algn="l"/>
                <a:tab pos="9140339" algn="l"/>
              </a:tabLst>
            </a:pPr>
            <a:r>
              <a:rPr lang="en-US" dirty="0">
                <a:ea typeface="ＭＳ Ｐゴシック" pitchFamily="-102" charset="-128"/>
                <a:cs typeface="ＭＳ Ｐゴシック" pitchFamily="-102" charset="-128"/>
              </a:rPr>
              <a:t> Punishment does NOT cure ADHD! </a:t>
            </a:r>
          </a:p>
        </p:txBody>
      </p:sp>
    </p:spTree>
    <p:extLst>
      <p:ext uri="{BB962C8B-B14F-4D97-AF65-F5344CB8AC3E}">
        <p14:creationId xmlns:p14="http://schemas.microsoft.com/office/powerpoint/2010/main" val="282099001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How to Manage Executive Functions</a:t>
            </a:r>
            <a:br>
              <a:rPr lang="en-US" dirty="0"/>
            </a:br>
            <a:r>
              <a:rPr lang="en-US" dirty="0"/>
              <a:t>The Basics  </a:t>
            </a:r>
          </a:p>
        </p:txBody>
      </p:sp>
      <p:sp>
        <p:nvSpPr>
          <p:cNvPr id="3" name="Content Placeholder 2"/>
          <p:cNvSpPr>
            <a:spLocks noGrp="1"/>
          </p:cNvSpPr>
          <p:nvPr>
            <p:ph idx="1"/>
          </p:nvPr>
        </p:nvSpPr>
        <p:spPr/>
        <p:txBody>
          <a:bodyPr/>
          <a:lstStyle/>
          <a:p>
            <a:r>
              <a:rPr lang="en-US" dirty="0"/>
              <a:t>Sleep </a:t>
            </a:r>
          </a:p>
          <a:p>
            <a:r>
              <a:rPr lang="en-US" dirty="0"/>
              <a:t>Food</a:t>
            </a:r>
          </a:p>
          <a:p>
            <a:r>
              <a:rPr lang="en-US" dirty="0"/>
              <a:t>Exercise </a:t>
            </a:r>
          </a:p>
          <a:p>
            <a:r>
              <a:rPr lang="en-US" dirty="0"/>
              <a:t>Sunshine (Vitamin D) 30 minutes a day</a:t>
            </a:r>
          </a:p>
          <a:p>
            <a:r>
              <a:rPr lang="en-US" dirty="0"/>
              <a:t>Medication</a:t>
            </a:r>
          </a:p>
          <a:p>
            <a:r>
              <a:rPr lang="en-US" dirty="0"/>
              <a:t>Vitamin C – Connection – Buddies, Friends, Professionals</a:t>
            </a:r>
          </a:p>
          <a:p>
            <a:endParaRPr lang="en-US" dirty="0"/>
          </a:p>
        </p:txBody>
      </p:sp>
    </p:spTree>
    <p:extLst>
      <p:ext uri="{BB962C8B-B14F-4D97-AF65-F5344CB8AC3E}">
        <p14:creationId xmlns:p14="http://schemas.microsoft.com/office/powerpoint/2010/main" val="28836182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john ratey spa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5988" y="495300"/>
            <a:ext cx="7820025"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43886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Effort and Persistence</a:t>
            </a:r>
          </a:p>
        </p:txBody>
      </p:sp>
      <p:sp>
        <p:nvSpPr>
          <p:cNvPr id="3" name="Content Placeholder 2"/>
          <p:cNvSpPr>
            <a:spLocks noGrp="1"/>
          </p:cNvSpPr>
          <p:nvPr>
            <p:ph idx="1"/>
          </p:nvPr>
        </p:nvSpPr>
        <p:spPr/>
        <p:txBody>
          <a:bodyPr/>
          <a:lstStyle/>
          <a:p>
            <a:pPr marL="0" indent="0" algn="ctr">
              <a:buNone/>
            </a:pPr>
            <a:r>
              <a:rPr lang="en-US" dirty="0"/>
              <a:t>Brains with EF Deficits have a shorter Battery Life</a:t>
            </a:r>
          </a:p>
          <a:p>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dirty="0"/>
              <a:t>Plan for this, schedule frequent breaks </a:t>
            </a:r>
          </a:p>
          <a:p>
            <a:pPr marL="0" indent="0" algn="ctr">
              <a:buNone/>
            </a:pPr>
            <a:r>
              <a:rPr lang="en-US" dirty="0"/>
              <a:t>Pomodoro Technique</a:t>
            </a:r>
          </a:p>
          <a:p>
            <a:pPr marL="0" indent="0" algn="ctr">
              <a:buNone/>
            </a:pPr>
            <a:r>
              <a:rPr lang="en-US" dirty="0"/>
              <a:t>Brain Breaks and Energizers</a:t>
            </a:r>
          </a:p>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2609850"/>
            <a:ext cx="2286000" cy="1638300"/>
          </a:xfrm>
          <a:prstGeom prst="rect">
            <a:avLst/>
          </a:prstGeom>
        </p:spPr>
      </p:pic>
    </p:spTree>
    <p:extLst>
      <p:ext uri="{BB962C8B-B14F-4D97-AF65-F5344CB8AC3E}">
        <p14:creationId xmlns:p14="http://schemas.microsoft.com/office/powerpoint/2010/main" val="2567111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a:xfrm>
            <a:off x="1980595" y="275333"/>
            <a:ext cx="8230810" cy="1143000"/>
          </a:xfrm>
        </p:spPr>
        <p:txBody>
          <a:bodyPr/>
          <a:lstStyle/>
          <a:p>
            <a:pPr>
              <a:tabLst>
                <a:tab pos="0" algn="l"/>
                <a:tab pos="456491" algn="l"/>
                <a:tab pos="912983" algn="l"/>
                <a:tab pos="1370976" algn="l"/>
                <a:tab pos="1827467" algn="l"/>
                <a:tab pos="2285460" algn="l"/>
                <a:tab pos="2741951" algn="l"/>
                <a:tab pos="3199945" algn="l"/>
                <a:tab pos="3656436" algn="l"/>
                <a:tab pos="4114429" algn="l"/>
                <a:tab pos="4570920" algn="l"/>
                <a:tab pos="5027411" algn="l"/>
                <a:tab pos="5485405" algn="l"/>
                <a:tab pos="5941896" algn="l"/>
                <a:tab pos="6399888" algn="l"/>
                <a:tab pos="6856380" algn="l"/>
                <a:tab pos="7314373" algn="l"/>
                <a:tab pos="7770865" algn="l"/>
                <a:tab pos="8228857" algn="l"/>
                <a:tab pos="8685348" algn="l"/>
                <a:tab pos="9141840" algn="l"/>
              </a:tabLst>
            </a:pPr>
            <a:r>
              <a:rPr lang="en-US" dirty="0">
                <a:ea typeface="ＭＳ Ｐゴシック" pitchFamily="-102" charset="-128"/>
                <a:cs typeface="ＭＳ Ｐゴシック" pitchFamily="-102" charset="-128"/>
              </a:rPr>
              <a:t>Who am I?</a:t>
            </a:r>
          </a:p>
        </p:txBody>
      </p:sp>
      <p:sp>
        <p:nvSpPr>
          <p:cNvPr id="4099" name="Rectangle 2"/>
          <p:cNvSpPr>
            <a:spLocks noGrp="1" noChangeArrowheads="1"/>
          </p:cNvSpPr>
          <p:nvPr>
            <p:ph type="body" idx="1"/>
          </p:nvPr>
        </p:nvSpPr>
        <p:spPr>
          <a:xfrm>
            <a:off x="1980595" y="1599904"/>
            <a:ext cx="8230810" cy="4525863"/>
          </a:xfrm>
        </p:spPr>
        <p:txBody>
          <a:bodyPr>
            <a:normAutofit lnSpcReduction="10000"/>
          </a:bodyPr>
          <a:lstStyle/>
          <a:p>
            <a:pPr marL="0" indent="0">
              <a:spcBef>
                <a:spcPts val="603"/>
              </a:spcBef>
              <a:buNone/>
              <a:tabLst>
                <a:tab pos="339365" algn="l"/>
                <a:tab pos="451987" algn="l"/>
                <a:tab pos="908478" algn="l"/>
                <a:tab pos="1366471" algn="l"/>
                <a:tab pos="1822962" algn="l"/>
                <a:tab pos="2280956" algn="l"/>
                <a:tab pos="2737447" algn="l"/>
                <a:tab pos="3193938" algn="l"/>
                <a:tab pos="3651931" algn="l"/>
                <a:tab pos="4108422" algn="l"/>
                <a:tab pos="4566415" algn="l"/>
                <a:tab pos="5022907" algn="l"/>
                <a:tab pos="5480899" algn="l"/>
                <a:tab pos="5937391" algn="l"/>
                <a:tab pos="6395384" algn="l"/>
                <a:tab pos="6851875" algn="l"/>
                <a:tab pos="7308367" algn="l"/>
                <a:tab pos="7766359" algn="l"/>
                <a:tab pos="8222851" algn="l"/>
                <a:tab pos="8680844" algn="l"/>
                <a:tab pos="9137335" algn="l"/>
              </a:tabLst>
            </a:pPr>
            <a:r>
              <a:rPr lang="en-US" dirty="0">
                <a:ea typeface="ＭＳ Ｐゴシック" pitchFamily="-102" charset="-128"/>
                <a:cs typeface="ＭＳ Ｐゴシック" pitchFamily="-102" charset="-128"/>
              </a:rPr>
              <a:t>Jane Milrod-</a:t>
            </a:r>
          </a:p>
          <a:p>
            <a:pPr>
              <a:spcBef>
                <a:spcPts val="603"/>
              </a:spcBef>
              <a:tabLst>
                <a:tab pos="339365" algn="l"/>
                <a:tab pos="451987" algn="l"/>
                <a:tab pos="908478" algn="l"/>
                <a:tab pos="1366471" algn="l"/>
                <a:tab pos="1822962" algn="l"/>
                <a:tab pos="2280956" algn="l"/>
                <a:tab pos="2737447" algn="l"/>
                <a:tab pos="3193938" algn="l"/>
                <a:tab pos="3651931" algn="l"/>
                <a:tab pos="4108422" algn="l"/>
                <a:tab pos="4566415" algn="l"/>
                <a:tab pos="5022907" algn="l"/>
                <a:tab pos="5480899" algn="l"/>
                <a:tab pos="5937391" algn="l"/>
                <a:tab pos="6395384" algn="l"/>
                <a:tab pos="6851875" algn="l"/>
                <a:tab pos="7308367" algn="l"/>
                <a:tab pos="7766359" algn="l"/>
                <a:tab pos="8222851" algn="l"/>
                <a:tab pos="8680844" algn="l"/>
                <a:tab pos="9137335" algn="l"/>
              </a:tabLst>
            </a:pPr>
            <a:r>
              <a:rPr lang="en-US" dirty="0">
                <a:ea typeface="ＭＳ Ｐゴシック" pitchFamily="-102" charset="-128"/>
                <a:cs typeface="ＭＳ Ｐゴシック" pitchFamily="-102" charset="-128"/>
              </a:rPr>
              <a:t> Founding Director of CHADD Princeton-Mercer County (established 2006)</a:t>
            </a:r>
          </a:p>
          <a:p>
            <a:pPr>
              <a:spcBef>
                <a:spcPts val="603"/>
              </a:spcBef>
              <a:tabLst>
                <a:tab pos="339365" algn="l"/>
                <a:tab pos="451987" algn="l"/>
                <a:tab pos="908478" algn="l"/>
                <a:tab pos="1366471" algn="l"/>
                <a:tab pos="1822962" algn="l"/>
                <a:tab pos="2280956" algn="l"/>
                <a:tab pos="2737447" algn="l"/>
                <a:tab pos="3193938" algn="l"/>
                <a:tab pos="3651931" algn="l"/>
                <a:tab pos="4108422" algn="l"/>
                <a:tab pos="4566415" algn="l"/>
                <a:tab pos="5022907" algn="l"/>
                <a:tab pos="5480899" algn="l"/>
                <a:tab pos="5937391" algn="l"/>
                <a:tab pos="6395384" algn="l"/>
                <a:tab pos="6851875" algn="l"/>
                <a:tab pos="7308367" algn="l"/>
                <a:tab pos="7766359" algn="l"/>
                <a:tab pos="8222851" algn="l"/>
                <a:tab pos="8680844" algn="l"/>
                <a:tab pos="9137335" algn="l"/>
              </a:tabLst>
            </a:pPr>
            <a:r>
              <a:rPr lang="en-US" dirty="0">
                <a:ea typeface="ＭＳ Ｐゴシック" pitchFamily="-102" charset="-128"/>
                <a:cs typeface="ＭＳ Ｐゴシック" pitchFamily="-102" charset="-128"/>
              </a:rPr>
              <a:t>CHADD-Certified Parent to Parent Teacher with 13 years of experience </a:t>
            </a:r>
          </a:p>
          <a:p>
            <a:pPr>
              <a:spcBef>
                <a:spcPts val="603"/>
              </a:spcBef>
              <a:tabLst>
                <a:tab pos="339365" algn="l"/>
                <a:tab pos="451987" algn="l"/>
                <a:tab pos="908478" algn="l"/>
                <a:tab pos="1366471" algn="l"/>
                <a:tab pos="1822962" algn="l"/>
                <a:tab pos="2280956" algn="l"/>
                <a:tab pos="2737447" algn="l"/>
                <a:tab pos="3193938" algn="l"/>
                <a:tab pos="3651931" algn="l"/>
                <a:tab pos="4108422" algn="l"/>
                <a:tab pos="4566415" algn="l"/>
                <a:tab pos="5022907" algn="l"/>
                <a:tab pos="5480899" algn="l"/>
                <a:tab pos="5937391" algn="l"/>
                <a:tab pos="6395384" algn="l"/>
                <a:tab pos="6851875" algn="l"/>
                <a:tab pos="7308367" algn="l"/>
                <a:tab pos="7766359" algn="l"/>
                <a:tab pos="8222851" algn="l"/>
                <a:tab pos="8680844" algn="l"/>
                <a:tab pos="9137335" algn="l"/>
              </a:tabLst>
            </a:pPr>
            <a:r>
              <a:rPr lang="en-US" dirty="0">
                <a:ea typeface="ＭＳ Ｐゴシック" pitchFamily="-102" charset="-128"/>
                <a:cs typeface="ＭＳ Ｐゴシック" pitchFamily="-102" charset="-128"/>
              </a:rPr>
              <a:t>Attained the highest level of training (ACCG and Professional Advanced Coach) from The ADD Coaching Academy</a:t>
            </a:r>
          </a:p>
          <a:p>
            <a:pPr>
              <a:spcBef>
                <a:spcPts val="603"/>
              </a:spcBef>
              <a:tabLst>
                <a:tab pos="339365" algn="l"/>
                <a:tab pos="451987" algn="l"/>
                <a:tab pos="908478" algn="l"/>
                <a:tab pos="1366471" algn="l"/>
                <a:tab pos="1822962" algn="l"/>
                <a:tab pos="2280956" algn="l"/>
                <a:tab pos="2737447" algn="l"/>
                <a:tab pos="3193938" algn="l"/>
                <a:tab pos="3651931" algn="l"/>
                <a:tab pos="4108422" algn="l"/>
                <a:tab pos="4566415" algn="l"/>
                <a:tab pos="5022907" algn="l"/>
                <a:tab pos="5480899" algn="l"/>
                <a:tab pos="5937391" algn="l"/>
                <a:tab pos="6395384" algn="l"/>
                <a:tab pos="6851875" algn="l"/>
                <a:tab pos="7308367" algn="l"/>
                <a:tab pos="7766359" algn="l"/>
                <a:tab pos="8222851" algn="l"/>
                <a:tab pos="8680844" algn="l"/>
                <a:tab pos="9137335" algn="l"/>
              </a:tabLst>
            </a:pPr>
            <a:r>
              <a:rPr lang="en-US" dirty="0">
                <a:ea typeface="ＭＳ Ｐゴシック" pitchFamily="-102" charset="-128"/>
                <a:cs typeface="ＭＳ Ｐゴシック" pitchFamily="-102" charset="-128"/>
              </a:rPr>
              <a:t> ADHD Academic Coach for High School and College and Graduate Students, and an ADHD Career and Life Coach for Teens and Adults.</a:t>
            </a:r>
          </a:p>
        </p:txBody>
      </p:sp>
    </p:spTree>
    <p:extLst>
      <p:ext uri="{BB962C8B-B14F-4D97-AF65-F5344CB8AC3E}">
        <p14:creationId xmlns:p14="http://schemas.microsoft.com/office/powerpoint/2010/main" val="341501887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Solving</a:t>
            </a:r>
          </a:p>
        </p:txBody>
      </p:sp>
      <p:sp>
        <p:nvSpPr>
          <p:cNvPr id="3" name="Content Placeholder 2"/>
          <p:cNvSpPr>
            <a:spLocks noGrp="1"/>
          </p:cNvSpPr>
          <p:nvPr>
            <p:ph idx="1"/>
          </p:nvPr>
        </p:nvSpPr>
        <p:spPr/>
        <p:txBody>
          <a:bodyPr/>
          <a:lstStyle/>
          <a:p>
            <a:r>
              <a:rPr lang="en-US" dirty="0"/>
              <a:t>ADHD Detective – model the habit of noticing what works and what does not</a:t>
            </a:r>
          </a:p>
          <a:p>
            <a:r>
              <a:rPr lang="en-US" dirty="0"/>
              <a:t>Brainstorm together - try to figure out the solutions together</a:t>
            </a:r>
          </a:p>
          <a:p>
            <a:pPr marL="0" indent="0">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8154" y="3765941"/>
            <a:ext cx="2667000" cy="2545959"/>
          </a:xfrm>
          <a:prstGeom prst="rect">
            <a:avLst/>
          </a:prstGeom>
        </p:spPr>
      </p:pic>
    </p:spTree>
    <p:extLst>
      <p:ext uri="{BB962C8B-B14F-4D97-AF65-F5344CB8AC3E}">
        <p14:creationId xmlns:p14="http://schemas.microsoft.com/office/powerpoint/2010/main" val="20408867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How can parents help?</a:t>
            </a:r>
            <a:br>
              <a:rPr lang="en-US" dirty="0"/>
            </a:br>
            <a:r>
              <a:rPr lang="en-US" dirty="0"/>
              <a:t>Structure, structure, structure!</a:t>
            </a:r>
          </a:p>
        </p:txBody>
      </p:sp>
      <p:sp>
        <p:nvSpPr>
          <p:cNvPr id="3" name="Content Placeholder 2"/>
          <p:cNvSpPr>
            <a:spLocks noGrp="1"/>
          </p:cNvSpPr>
          <p:nvPr>
            <p:ph idx="1"/>
          </p:nvPr>
        </p:nvSpPr>
        <p:spPr/>
        <p:txBody>
          <a:bodyPr>
            <a:normAutofit fontScale="77500" lnSpcReduction="20000"/>
          </a:bodyPr>
          <a:lstStyle/>
          <a:p>
            <a:pPr marL="339365" indent="-339365">
              <a:spcBef>
                <a:spcPts val="603"/>
              </a:spcBef>
              <a:buFont typeface="Arial" pitchFamily="-102" charset="0"/>
              <a:buChar char="•"/>
              <a:tabLst>
                <a:tab pos="339365" algn="l"/>
                <a:tab pos="451987" algn="l"/>
                <a:tab pos="908478" algn="l"/>
                <a:tab pos="1366471" algn="l"/>
                <a:tab pos="1822962" algn="l"/>
                <a:tab pos="2280956" algn="l"/>
                <a:tab pos="2737447" algn="l"/>
                <a:tab pos="3193938" algn="l"/>
                <a:tab pos="3651931" algn="l"/>
                <a:tab pos="4108422" algn="l"/>
                <a:tab pos="4566415" algn="l"/>
                <a:tab pos="5022907" algn="l"/>
                <a:tab pos="5480899" algn="l"/>
                <a:tab pos="5937391" algn="l"/>
                <a:tab pos="6395384" algn="l"/>
                <a:tab pos="6851875" algn="l"/>
                <a:tab pos="7308367" algn="l"/>
                <a:tab pos="7766359" algn="l"/>
                <a:tab pos="8222851" algn="l"/>
                <a:tab pos="8680844" algn="l"/>
                <a:tab pos="9137335" algn="l"/>
              </a:tabLst>
            </a:pPr>
            <a:r>
              <a:rPr lang="en-US" b="1" u="sng" dirty="0">
                <a:ea typeface="ＭＳ Ｐゴシック" pitchFamily="-102" charset="-128"/>
                <a:cs typeface="ＭＳ Ｐゴシック" pitchFamily="-102" charset="-128"/>
              </a:rPr>
              <a:t>Make the household daily routines predictable</a:t>
            </a:r>
            <a:r>
              <a:rPr lang="en-US" dirty="0">
                <a:ea typeface="ＭＳ Ｐゴシック" pitchFamily="-102" charset="-128"/>
                <a:cs typeface="ＭＳ Ｐゴシック" pitchFamily="-102" charset="-128"/>
              </a:rPr>
              <a:t>. Figure out when your child’s high energy times are and work from their.  Forewarn your child about upcoming breaks in the routine!</a:t>
            </a:r>
          </a:p>
          <a:p>
            <a:pPr marL="339365" indent="-339365">
              <a:spcBef>
                <a:spcPts val="603"/>
              </a:spcBef>
              <a:buFont typeface="Arial" pitchFamily="-102" charset="0"/>
              <a:buChar char="•"/>
              <a:tabLst>
                <a:tab pos="339365" algn="l"/>
                <a:tab pos="451987" algn="l"/>
                <a:tab pos="908478" algn="l"/>
                <a:tab pos="1366471" algn="l"/>
                <a:tab pos="1822962" algn="l"/>
                <a:tab pos="2280956" algn="l"/>
                <a:tab pos="2737447" algn="l"/>
                <a:tab pos="3193938" algn="l"/>
                <a:tab pos="3651931" algn="l"/>
                <a:tab pos="4108422" algn="l"/>
                <a:tab pos="4566415" algn="l"/>
                <a:tab pos="5022907" algn="l"/>
                <a:tab pos="5480899" algn="l"/>
                <a:tab pos="5937391" algn="l"/>
                <a:tab pos="6395384" algn="l"/>
                <a:tab pos="6851875" algn="l"/>
                <a:tab pos="7308367" algn="l"/>
                <a:tab pos="7766359" algn="l"/>
                <a:tab pos="8222851" algn="l"/>
                <a:tab pos="8680844" algn="l"/>
                <a:tab pos="9137335" algn="l"/>
              </a:tabLst>
            </a:pPr>
            <a:endParaRPr lang="en-US" dirty="0">
              <a:ea typeface="ＭＳ Ｐゴシック" pitchFamily="-102" charset="-128"/>
              <a:cs typeface="ＭＳ Ｐゴシック" pitchFamily="-102" charset="-128"/>
            </a:endParaRPr>
          </a:p>
          <a:p>
            <a:pPr marL="339365" indent="-339365">
              <a:spcBef>
                <a:spcPts val="603"/>
              </a:spcBef>
              <a:buFont typeface="Arial" pitchFamily="-102" charset="0"/>
              <a:buChar char="•"/>
              <a:tabLst>
                <a:tab pos="339365" algn="l"/>
                <a:tab pos="451987" algn="l"/>
                <a:tab pos="908478" algn="l"/>
                <a:tab pos="1366471" algn="l"/>
                <a:tab pos="1822962" algn="l"/>
                <a:tab pos="2280956" algn="l"/>
                <a:tab pos="2737447" algn="l"/>
                <a:tab pos="3193938" algn="l"/>
                <a:tab pos="3651931" algn="l"/>
                <a:tab pos="4108422" algn="l"/>
                <a:tab pos="4566415" algn="l"/>
                <a:tab pos="5022907" algn="l"/>
                <a:tab pos="5480899" algn="l"/>
                <a:tab pos="5937391" algn="l"/>
                <a:tab pos="6395384" algn="l"/>
                <a:tab pos="6851875" algn="l"/>
                <a:tab pos="7308367" algn="l"/>
                <a:tab pos="7766359" algn="l"/>
                <a:tab pos="8222851" algn="l"/>
                <a:tab pos="8680844" algn="l"/>
                <a:tab pos="9137335" algn="l"/>
              </a:tabLst>
            </a:pPr>
            <a:r>
              <a:rPr lang="en-US" dirty="0">
                <a:ea typeface="ＭＳ Ｐゴシック" pitchFamily="-102" charset="-128"/>
                <a:cs typeface="ＭＳ Ｐゴシック" pitchFamily="-102" charset="-128"/>
              </a:rPr>
              <a:t>With your child’s help, </a:t>
            </a:r>
            <a:r>
              <a:rPr lang="en-US" b="1" u="sng" dirty="0">
                <a:ea typeface="ＭＳ Ｐゴシック" pitchFamily="-102" charset="-128"/>
                <a:cs typeface="ＭＳ Ｐゴシック" pitchFamily="-102" charset="-128"/>
              </a:rPr>
              <a:t>create a daily schedule and put it in writing</a:t>
            </a:r>
            <a:r>
              <a:rPr lang="en-US" dirty="0">
                <a:ea typeface="ＭＳ Ｐゴシック" pitchFamily="-102" charset="-128"/>
                <a:cs typeface="ＭＳ Ｐゴシック" pitchFamily="-102" charset="-128"/>
              </a:rPr>
              <a:t>.  Schedule times for important daily activities including home work and chore completion, mealtimes, practice time, free time, and bedtime.</a:t>
            </a:r>
          </a:p>
          <a:p>
            <a:pPr marL="339365" indent="-339365">
              <a:spcBef>
                <a:spcPts val="603"/>
              </a:spcBef>
              <a:buFont typeface="Arial" pitchFamily="-102" charset="0"/>
              <a:buChar char="•"/>
              <a:tabLst>
                <a:tab pos="339365" algn="l"/>
                <a:tab pos="451987" algn="l"/>
                <a:tab pos="908478" algn="l"/>
                <a:tab pos="1366471" algn="l"/>
                <a:tab pos="1822962" algn="l"/>
                <a:tab pos="2280956" algn="l"/>
                <a:tab pos="2737447" algn="l"/>
                <a:tab pos="3193938" algn="l"/>
                <a:tab pos="3651931" algn="l"/>
                <a:tab pos="4108422" algn="l"/>
                <a:tab pos="4566415" algn="l"/>
                <a:tab pos="5022907" algn="l"/>
                <a:tab pos="5480899" algn="l"/>
                <a:tab pos="5937391" algn="l"/>
                <a:tab pos="6395384" algn="l"/>
                <a:tab pos="6851875" algn="l"/>
                <a:tab pos="7308367" algn="l"/>
                <a:tab pos="7766359" algn="l"/>
                <a:tab pos="8222851" algn="l"/>
                <a:tab pos="8680844" algn="l"/>
                <a:tab pos="9137335" algn="l"/>
              </a:tabLst>
            </a:pPr>
            <a:endParaRPr lang="en-US" dirty="0">
              <a:ea typeface="ＭＳ Ｐゴシック" pitchFamily="-102" charset="-128"/>
              <a:cs typeface="ＭＳ Ｐゴシック" pitchFamily="-102" charset="-128"/>
            </a:endParaRPr>
          </a:p>
          <a:p>
            <a:pPr marL="339365" indent="-339365">
              <a:spcBef>
                <a:spcPts val="603"/>
              </a:spcBef>
              <a:buFont typeface="Arial" pitchFamily="-102" charset="0"/>
              <a:buChar char="•"/>
              <a:tabLst>
                <a:tab pos="339365" algn="l"/>
                <a:tab pos="451987" algn="l"/>
                <a:tab pos="908478" algn="l"/>
                <a:tab pos="1366471" algn="l"/>
                <a:tab pos="1822962" algn="l"/>
                <a:tab pos="2280956" algn="l"/>
                <a:tab pos="2737447" algn="l"/>
                <a:tab pos="3193938" algn="l"/>
                <a:tab pos="3651931" algn="l"/>
                <a:tab pos="4108422" algn="l"/>
                <a:tab pos="4566415" algn="l"/>
                <a:tab pos="5022907" algn="l"/>
                <a:tab pos="5480899" algn="l"/>
                <a:tab pos="5937391" algn="l"/>
                <a:tab pos="6395384" algn="l"/>
                <a:tab pos="6851875" algn="l"/>
                <a:tab pos="7308367" algn="l"/>
                <a:tab pos="7766359" algn="l"/>
                <a:tab pos="8222851" algn="l"/>
                <a:tab pos="8680844" algn="l"/>
                <a:tab pos="9137335" algn="l"/>
              </a:tabLst>
            </a:pPr>
            <a:r>
              <a:rPr lang="en-US" b="1" u="sng" dirty="0">
                <a:ea typeface="ＭＳ Ｐゴシック" pitchFamily="-102" charset="-128"/>
                <a:cs typeface="ＭＳ Ｐゴシック" pitchFamily="-102" charset="-128"/>
              </a:rPr>
              <a:t>Post this schedule in a visible location</a:t>
            </a:r>
            <a:r>
              <a:rPr lang="en-US" dirty="0">
                <a:ea typeface="ＭＳ Ｐゴシック" pitchFamily="-102" charset="-128"/>
                <a:cs typeface="ＭＳ Ｐゴシック" pitchFamily="-102" charset="-128"/>
              </a:rPr>
              <a:t>, and encourage the habit of checking-in with the schedule several times each day. This is </a:t>
            </a:r>
            <a:r>
              <a:rPr lang="en-US" i="1" dirty="0">
                <a:ea typeface="ＭＳ Ｐゴシック" pitchFamily="-102" charset="-128"/>
                <a:cs typeface="ＭＳ Ｐゴシック" pitchFamily="-102" charset="-128"/>
              </a:rPr>
              <a:t>an important lifelong habit </a:t>
            </a:r>
            <a:r>
              <a:rPr lang="en-US" dirty="0">
                <a:ea typeface="ＭＳ Ｐゴシック" pitchFamily="-102" charset="-128"/>
                <a:cs typeface="ＭＳ Ｐゴシック" pitchFamily="-102" charset="-128"/>
              </a:rPr>
              <a:t>for staying on task and on time.</a:t>
            </a:r>
          </a:p>
          <a:p>
            <a:pPr marL="339365" indent="-339365">
              <a:spcBef>
                <a:spcPts val="603"/>
              </a:spcBef>
              <a:buFont typeface="Arial" pitchFamily="-102" charset="0"/>
              <a:buChar char="•"/>
              <a:tabLst>
                <a:tab pos="339365" algn="l"/>
                <a:tab pos="451987" algn="l"/>
                <a:tab pos="908478" algn="l"/>
                <a:tab pos="1366471" algn="l"/>
                <a:tab pos="1822962" algn="l"/>
                <a:tab pos="2280956" algn="l"/>
                <a:tab pos="2737447" algn="l"/>
                <a:tab pos="3193938" algn="l"/>
                <a:tab pos="3651931" algn="l"/>
                <a:tab pos="4108422" algn="l"/>
                <a:tab pos="4566415" algn="l"/>
                <a:tab pos="5022907" algn="l"/>
                <a:tab pos="5480899" algn="l"/>
                <a:tab pos="5937391" algn="l"/>
                <a:tab pos="6395384" algn="l"/>
                <a:tab pos="6851875" algn="l"/>
                <a:tab pos="7308367" algn="l"/>
                <a:tab pos="7766359" algn="l"/>
                <a:tab pos="8222851" algn="l"/>
                <a:tab pos="8680844" algn="l"/>
                <a:tab pos="9137335" algn="l"/>
              </a:tabLst>
            </a:pPr>
            <a:endParaRPr lang="en-US" dirty="0">
              <a:ea typeface="ＭＳ Ｐゴシック" pitchFamily="-102" charset="-128"/>
              <a:cs typeface="ＭＳ Ｐゴシック" pitchFamily="-102" charset="-128"/>
            </a:endParaRPr>
          </a:p>
          <a:p>
            <a:pPr marL="339365" indent="-339365">
              <a:spcBef>
                <a:spcPts val="603"/>
              </a:spcBef>
              <a:buFont typeface="Arial" pitchFamily="-102" charset="0"/>
              <a:buChar char="•"/>
              <a:tabLst>
                <a:tab pos="339365" algn="l"/>
                <a:tab pos="451987" algn="l"/>
                <a:tab pos="908478" algn="l"/>
                <a:tab pos="1366471" algn="l"/>
                <a:tab pos="1822962" algn="l"/>
                <a:tab pos="2280956" algn="l"/>
                <a:tab pos="2737447" algn="l"/>
                <a:tab pos="3193938" algn="l"/>
                <a:tab pos="3651931" algn="l"/>
                <a:tab pos="4108422" algn="l"/>
                <a:tab pos="4566415" algn="l"/>
                <a:tab pos="5022907" algn="l"/>
                <a:tab pos="5480899" algn="l"/>
                <a:tab pos="5937391" algn="l"/>
                <a:tab pos="6395384" algn="l"/>
                <a:tab pos="6851875" algn="l"/>
                <a:tab pos="7308367" algn="l"/>
                <a:tab pos="7766359" algn="l"/>
                <a:tab pos="8222851" algn="l"/>
                <a:tab pos="8680844" algn="l"/>
                <a:tab pos="9137335" algn="l"/>
              </a:tabLst>
            </a:pPr>
            <a:r>
              <a:rPr lang="en-US" dirty="0">
                <a:ea typeface="ＭＳ Ｐゴシック" pitchFamily="-102" charset="-128"/>
                <a:cs typeface="ＭＳ Ｐゴシック" pitchFamily="-102" charset="-128"/>
              </a:rPr>
              <a:t>To help with better control of ADHD’s instant gratification urge, </a:t>
            </a:r>
            <a:r>
              <a:rPr lang="en-US" b="1" u="sng" dirty="0">
                <a:ea typeface="ＭＳ Ｐゴシック" pitchFamily="-102" charset="-128"/>
                <a:cs typeface="ＭＳ Ｐゴシック" pitchFamily="-102" charset="-128"/>
              </a:rPr>
              <a:t>reinforce (and manage, if necessary) “Work Before Play”</a:t>
            </a:r>
            <a:r>
              <a:rPr lang="en-US" dirty="0">
                <a:ea typeface="ＭＳ Ｐゴシック" pitchFamily="-102" charset="-128"/>
                <a:cs typeface="ＭＳ Ｐゴシック" pitchFamily="-102" charset="-128"/>
              </a:rPr>
              <a:t> – reinforce the concept that once work is completed, THEN he/she will be able to engage in a highly valued activity or obtain a highly valued reinforcement.  ADHD brains need lots of external motivation!</a:t>
            </a:r>
          </a:p>
          <a:p>
            <a:pPr marL="339365" indent="-339365">
              <a:spcBef>
                <a:spcPts val="497"/>
              </a:spcBef>
              <a:tabLst>
                <a:tab pos="339365" algn="l"/>
                <a:tab pos="451987" algn="l"/>
                <a:tab pos="908478" algn="l"/>
                <a:tab pos="1366471" algn="l"/>
                <a:tab pos="1822962" algn="l"/>
                <a:tab pos="2280956" algn="l"/>
                <a:tab pos="2737447" algn="l"/>
                <a:tab pos="3193938" algn="l"/>
                <a:tab pos="3651931" algn="l"/>
                <a:tab pos="4108422" algn="l"/>
                <a:tab pos="4566415" algn="l"/>
                <a:tab pos="5022907" algn="l"/>
                <a:tab pos="5480899" algn="l"/>
                <a:tab pos="5937391" algn="l"/>
                <a:tab pos="6395384" algn="l"/>
                <a:tab pos="6851875" algn="l"/>
                <a:tab pos="7308367" algn="l"/>
                <a:tab pos="7766359" algn="l"/>
                <a:tab pos="8222851" algn="l"/>
                <a:tab pos="8680844" algn="l"/>
                <a:tab pos="9137335" algn="l"/>
              </a:tabLst>
            </a:pPr>
            <a:endParaRPr lang="en-US" dirty="0">
              <a:ea typeface="ＭＳ Ｐゴシック" pitchFamily="-102" charset="-128"/>
              <a:cs typeface="ＭＳ Ｐゴシック" pitchFamily="-102" charset="-128"/>
            </a:endParaRPr>
          </a:p>
          <a:p>
            <a:endParaRPr lang="en-US" dirty="0"/>
          </a:p>
        </p:txBody>
      </p:sp>
    </p:spTree>
    <p:extLst>
      <p:ext uri="{BB962C8B-B14F-4D97-AF65-F5344CB8AC3E}">
        <p14:creationId xmlns:p14="http://schemas.microsoft.com/office/powerpoint/2010/main" val="34639514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1757"/>
            <a:ext cx="10515600" cy="1188931"/>
          </a:xfrm>
        </p:spPr>
        <p:txBody>
          <a:bodyPr>
            <a:normAutofit fontScale="90000"/>
          </a:bodyPr>
          <a:lstStyle/>
          <a:p>
            <a:pPr algn="ctr"/>
            <a:br>
              <a:rPr lang="en-US" sz="4000" dirty="0"/>
            </a:br>
            <a:r>
              <a:rPr lang="en-US" sz="4444" dirty="0"/>
              <a:t>Routines Rule !</a:t>
            </a:r>
            <a:br>
              <a:rPr lang="en-US" sz="4000" dirty="0"/>
            </a:br>
            <a:br>
              <a:rPr lang="en-US" sz="4000" dirty="0"/>
            </a:br>
            <a:r>
              <a:rPr lang="en-US" sz="3100" b="1" dirty="0"/>
              <a:t>Establish routines for a more organized, less stressful school year</a:t>
            </a:r>
            <a:br>
              <a:rPr lang="en-US" sz="2700" dirty="0"/>
            </a:br>
            <a:endParaRPr lang="en-US" sz="2700" dirty="0"/>
          </a:p>
        </p:txBody>
      </p:sp>
      <p:sp>
        <p:nvSpPr>
          <p:cNvPr id="3" name="Content Placeholder 2"/>
          <p:cNvSpPr>
            <a:spLocks noGrp="1"/>
          </p:cNvSpPr>
          <p:nvPr>
            <p:ph idx="1"/>
          </p:nvPr>
        </p:nvSpPr>
        <p:spPr>
          <a:xfrm>
            <a:off x="791164" y="2201943"/>
            <a:ext cx="10515600" cy="4351338"/>
          </a:xfrm>
        </p:spPr>
        <p:txBody>
          <a:bodyPr>
            <a:normAutofit/>
          </a:bodyPr>
          <a:lstStyle/>
          <a:p>
            <a:r>
              <a:rPr lang="en-US" dirty="0"/>
              <a:t>Morning/leave for school</a:t>
            </a:r>
          </a:p>
          <a:p>
            <a:r>
              <a:rPr lang="en-US" dirty="0"/>
              <a:t>Afternoon/ homework </a:t>
            </a:r>
          </a:p>
          <a:p>
            <a:r>
              <a:rPr lang="en-US" dirty="0"/>
              <a:t>Dinner </a:t>
            </a:r>
          </a:p>
          <a:p>
            <a:r>
              <a:rPr lang="en-US" dirty="0"/>
              <a:t>After Dinner</a:t>
            </a:r>
          </a:p>
          <a:p>
            <a:r>
              <a:rPr lang="en-US" dirty="0"/>
              <a:t>Bedtimes</a:t>
            </a:r>
          </a:p>
          <a:p>
            <a:r>
              <a:rPr lang="en-US" dirty="0"/>
              <a:t>Weekend school prep/planning</a:t>
            </a:r>
          </a:p>
          <a:p>
            <a:pPr marL="0" indent="0" algn="ctr">
              <a:buNone/>
            </a:pPr>
            <a:r>
              <a:rPr lang="en-US" dirty="0"/>
              <a:t>When creating a ROUTINE, discuss acceptable options together </a:t>
            </a:r>
          </a:p>
          <a:p>
            <a:pPr marL="0" indent="0" algn="ctr">
              <a:buNone/>
            </a:pPr>
            <a:r>
              <a:rPr lang="en-US" dirty="0"/>
              <a:t>then let your </a:t>
            </a:r>
            <a:r>
              <a:rPr lang="en-US" b="1" i="1" dirty="0"/>
              <a:t>child </a:t>
            </a:r>
            <a:r>
              <a:rPr lang="en-US" dirty="0"/>
              <a:t>choose</a:t>
            </a:r>
          </a:p>
        </p:txBody>
      </p:sp>
    </p:spTree>
    <p:extLst>
      <p:ext uri="{BB962C8B-B14F-4D97-AF65-F5344CB8AC3E}">
        <p14:creationId xmlns:p14="http://schemas.microsoft.com/office/powerpoint/2010/main" val="23580622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Space Maintenance</a:t>
            </a:r>
          </a:p>
        </p:txBody>
      </p:sp>
      <p:sp>
        <p:nvSpPr>
          <p:cNvPr id="3" name="Content Placeholder 2"/>
          <p:cNvSpPr>
            <a:spLocks noGrp="1"/>
          </p:cNvSpPr>
          <p:nvPr>
            <p:ph idx="1"/>
          </p:nvPr>
        </p:nvSpPr>
        <p:spPr/>
        <p:txBody>
          <a:bodyPr>
            <a:normAutofit fontScale="92500"/>
          </a:bodyPr>
          <a:lstStyle/>
          <a:p>
            <a:r>
              <a:rPr lang="en-US" b="1" u="sng" dirty="0"/>
              <a:t>Launchpad</a:t>
            </a:r>
            <a:r>
              <a:rPr lang="en-US" dirty="0"/>
              <a:t>:  assign a standard spot near the </a:t>
            </a:r>
            <a:r>
              <a:rPr lang="en-US" dirty="0" err="1"/>
              <a:t>dorr</a:t>
            </a:r>
            <a:r>
              <a:rPr lang="en-US" dirty="0"/>
              <a:t> to keep the backpack sports equipment after school items, (socks, toothbrush )</a:t>
            </a:r>
          </a:p>
          <a:p>
            <a:r>
              <a:rPr lang="en-US" b="1" u="sng" dirty="0"/>
              <a:t>Landing Pad</a:t>
            </a:r>
            <a:r>
              <a:rPr lang="en-US" b="1" dirty="0"/>
              <a:t>: </a:t>
            </a:r>
            <a:r>
              <a:rPr lang="en-US" dirty="0"/>
              <a:t>Determine a time and place to empty the bag of the Homework/Notices folder, planner, Miscellaneous Papers folder and necessary items for that day’s homework</a:t>
            </a:r>
          </a:p>
          <a:p>
            <a:r>
              <a:rPr lang="en-US" b="1" u="sng" dirty="0"/>
              <a:t>Post a Checklist</a:t>
            </a:r>
            <a:r>
              <a:rPr lang="en-US" dirty="0"/>
              <a:t> as a reminder of what to take that might not already be in the bag (lunch/money, permission slips, water bottle, musical instrument)</a:t>
            </a:r>
          </a:p>
          <a:p>
            <a:r>
              <a:rPr lang="en-US" b="1" u="sng" dirty="0"/>
              <a:t>Take a Photo </a:t>
            </a:r>
            <a:r>
              <a:rPr lang="en-US" dirty="0"/>
              <a:t>of the bag and binder that shows how they look when ideally organized (memory fades quickly)</a:t>
            </a:r>
          </a:p>
          <a:p>
            <a:pPr marL="0" indent="0" algn="ctr">
              <a:buNone/>
            </a:pPr>
            <a:r>
              <a:rPr lang="en-US" sz="2000" dirty="0"/>
              <a:t>If you do not have a </a:t>
            </a:r>
            <a:r>
              <a:rPr lang="en-US" sz="2000" dirty="0" err="1"/>
              <a:t>separe</a:t>
            </a:r>
            <a:r>
              <a:rPr lang="en-US" sz="2000" dirty="0"/>
              <a:t> set of books for home set reminders to bring books home and return do the same for library books and put them on the calendar</a:t>
            </a:r>
          </a:p>
          <a:p>
            <a:endParaRPr lang="en-US" dirty="0"/>
          </a:p>
        </p:txBody>
      </p:sp>
    </p:spTree>
    <p:extLst>
      <p:ext uri="{BB962C8B-B14F-4D97-AF65-F5344CB8AC3E}">
        <p14:creationId xmlns:p14="http://schemas.microsoft.com/office/powerpoint/2010/main" val="21736257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Daily Maintenance</a:t>
            </a:r>
          </a:p>
        </p:txBody>
      </p:sp>
      <p:sp>
        <p:nvSpPr>
          <p:cNvPr id="3" name="Content Placeholder 2"/>
          <p:cNvSpPr>
            <a:spLocks noGrp="1"/>
          </p:cNvSpPr>
          <p:nvPr>
            <p:ph idx="1"/>
          </p:nvPr>
        </p:nvSpPr>
        <p:spPr/>
        <p:txBody>
          <a:bodyPr>
            <a:normAutofit/>
          </a:bodyPr>
          <a:lstStyle/>
          <a:p>
            <a:pPr>
              <a:buNone/>
            </a:pPr>
            <a:r>
              <a:rPr lang="en-US" dirty="0"/>
              <a:t>   Determine a time (just before bedtime?) to</a:t>
            </a:r>
          </a:p>
          <a:p>
            <a:pPr>
              <a:buFont typeface="Arial"/>
              <a:buChar char="•"/>
            </a:pPr>
            <a:r>
              <a:rPr lang="en-US" dirty="0"/>
              <a:t>check that everything has been returned to the bag (including completed homework, texts, notebooks, et al), </a:t>
            </a:r>
          </a:p>
          <a:p>
            <a:pPr>
              <a:buFont typeface="Arial"/>
              <a:buChar char="•"/>
            </a:pPr>
            <a:r>
              <a:rPr lang="en-US" dirty="0"/>
              <a:t>put the bag </a:t>
            </a:r>
            <a:r>
              <a:rPr lang="en-US" b="1" u="sng" dirty="0"/>
              <a:t>on the </a:t>
            </a:r>
            <a:r>
              <a:rPr lang="en-US" b="1" u="sng" dirty="0" err="1"/>
              <a:t>launchpad</a:t>
            </a:r>
            <a:r>
              <a:rPr lang="en-US" b="1" u="sng" dirty="0"/>
              <a:t> </a:t>
            </a:r>
            <a:r>
              <a:rPr lang="en-US" dirty="0"/>
              <a:t>where it will be seen and not forgotten in the morning, and include </a:t>
            </a:r>
          </a:p>
          <a:p>
            <a:pPr>
              <a:buFont typeface="Arial"/>
              <a:buChar char="•"/>
            </a:pPr>
            <a:r>
              <a:rPr lang="en-US" dirty="0"/>
              <a:t>other items that need to go to school for that day of the week (lunch, projects , sports equipment, music &amp; instrument, library book, etc.)</a:t>
            </a:r>
          </a:p>
          <a:p>
            <a:pPr>
              <a:buNone/>
            </a:pPr>
            <a:endParaRPr lang="en-US" sz="3600" dirty="0"/>
          </a:p>
        </p:txBody>
      </p:sp>
    </p:spTree>
    <p:extLst>
      <p:ext uri="{BB962C8B-B14F-4D97-AF65-F5344CB8AC3E}">
        <p14:creationId xmlns:p14="http://schemas.microsoft.com/office/powerpoint/2010/main" val="21250495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Weekly Maintenance</a:t>
            </a:r>
            <a:br>
              <a:rPr lang="en-US" b="1" dirty="0"/>
            </a:br>
            <a:br>
              <a:rPr lang="en-US" dirty="0"/>
            </a:br>
            <a:r>
              <a:rPr lang="en-US" sz="4000" dirty="0"/>
              <a:t>Structure and Consistency Make a Difference </a:t>
            </a:r>
          </a:p>
        </p:txBody>
      </p:sp>
      <p:sp>
        <p:nvSpPr>
          <p:cNvPr id="3" name="Content Placeholder 2"/>
          <p:cNvSpPr>
            <a:spLocks noGrp="1"/>
          </p:cNvSpPr>
          <p:nvPr>
            <p:ph idx="1"/>
          </p:nvPr>
        </p:nvSpPr>
        <p:spPr>
          <a:xfrm>
            <a:off x="838200" y="2132467"/>
            <a:ext cx="10515600" cy="4044495"/>
          </a:xfrm>
        </p:spPr>
        <p:txBody>
          <a:bodyPr/>
          <a:lstStyle/>
          <a:p>
            <a:r>
              <a:rPr lang="en-US" dirty="0"/>
              <a:t>Set a time (Sunday night?) to go through the backpack and binders, especially the divider pockets, to weed out anything that doesn’t belong, and make sure everything that does belong is in the bag.  Work from a list to refresh supplies.</a:t>
            </a:r>
          </a:p>
          <a:p>
            <a:r>
              <a:rPr lang="en-US" dirty="0"/>
              <a:t>Do the same with the desk and other work areas.  Put papers that need to be saved for test review into a separate clearly labeled filing system at home.</a:t>
            </a:r>
          </a:p>
          <a:p>
            <a:endParaRPr lang="en-US" dirty="0"/>
          </a:p>
          <a:p>
            <a:pPr marL="0" indent="0">
              <a:buNone/>
            </a:pPr>
            <a:r>
              <a:rPr lang="en-US" dirty="0"/>
              <a:t>Focus on Organizing, not Critiquing – ignore academics and the junk </a:t>
            </a:r>
          </a:p>
        </p:txBody>
      </p:sp>
    </p:spTree>
    <p:extLst>
      <p:ext uri="{BB962C8B-B14F-4D97-AF65-F5344CB8AC3E}">
        <p14:creationId xmlns:p14="http://schemas.microsoft.com/office/powerpoint/2010/main" val="27549312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48503"/>
            <a:ext cx="8229600" cy="1090654"/>
          </a:xfrm>
        </p:spPr>
        <p:txBody>
          <a:bodyPr>
            <a:normAutofit fontScale="90000"/>
          </a:bodyPr>
          <a:lstStyle/>
          <a:p>
            <a:r>
              <a:rPr lang="en-US" dirty="0"/>
              <a:t>Barkley’s “Prosthetic ADHD Aids:” </a:t>
            </a:r>
            <a:br>
              <a:rPr lang="en-US" dirty="0"/>
            </a:br>
            <a:r>
              <a:rPr lang="en-US" dirty="0"/>
              <a:t>Use  Technology!</a:t>
            </a:r>
          </a:p>
        </p:txBody>
      </p:sp>
      <p:sp>
        <p:nvSpPr>
          <p:cNvPr id="3" name="Content Placeholder 2"/>
          <p:cNvSpPr>
            <a:spLocks noGrp="1"/>
          </p:cNvSpPr>
          <p:nvPr>
            <p:ph idx="1"/>
          </p:nvPr>
        </p:nvSpPr>
        <p:spPr>
          <a:xfrm>
            <a:off x="1981200" y="1560049"/>
            <a:ext cx="8229600" cy="4566115"/>
          </a:xfrm>
        </p:spPr>
        <p:txBody>
          <a:bodyPr/>
          <a:lstStyle/>
          <a:p>
            <a:pPr marL="339365" indent="-339365">
              <a:lnSpc>
                <a:spcPct val="80000"/>
              </a:lnSpc>
              <a:spcBef>
                <a:spcPts val="603"/>
              </a:spcBef>
              <a:tabLst>
                <a:tab pos="339365" algn="l"/>
                <a:tab pos="451987" algn="l"/>
                <a:tab pos="908478" algn="l"/>
                <a:tab pos="1366471" algn="l"/>
                <a:tab pos="1822962" algn="l"/>
                <a:tab pos="2280956" algn="l"/>
                <a:tab pos="2737447" algn="l"/>
                <a:tab pos="3193938" algn="l"/>
                <a:tab pos="3651931" algn="l"/>
                <a:tab pos="4108422" algn="l"/>
                <a:tab pos="4566415" algn="l"/>
                <a:tab pos="5022907" algn="l"/>
                <a:tab pos="5480899" algn="l"/>
                <a:tab pos="5937391" algn="l"/>
                <a:tab pos="6395384" algn="l"/>
                <a:tab pos="6851875" algn="l"/>
                <a:tab pos="7308367" algn="l"/>
                <a:tab pos="7766359" algn="l"/>
                <a:tab pos="8222851" algn="l"/>
                <a:tab pos="8680844" algn="l"/>
                <a:tab pos="9137335" algn="l"/>
              </a:tabLst>
            </a:pPr>
            <a:r>
              <a:rPr lang="en-US" dirty="0">
                <a:ea typeface="ＭＳ Ｐゴシック" pitchFamily="-102" charset="-128"/>
                <a:cs typeface="ＭＳ Ｐゴシック" pitchFamily="-102" charset="-128"/>
              </a:rPr>
              <a:t>Calendar: paper or electronic, use and monitor all day long</a:t>
            </a:r>
          </a:p>
          <a:p>
            <a:pPr marL="339365" indent="-339365">
              <a:lnSpc>
                <a:spcPct val="80000"/>
              </a:lnSpc>
              <a:spcBef>
                <a:spcPts val="603"/>
              </a:spcBef>
              <a:tabLst>
                <a:tab pos="339365" algn="l"/>
                <a:tab pos="451987" algn="l"/>
                <a:tab pos="908478" algn="l"/>
                <a:tab pos="1366471" algn="l"/>
                <a:tab pos="1822962" algn="l"/>
                <a:tab pos="2280956" algn="l"/>
                <a:tab pos="2737447" algn="l"/>
                <a:tab pos="3193938" algn="l"/>
                <a:tab pos="3651931" algn="l"/>
                <a:tab pos="4108422" algn="l"/>
                <a:tab pos="4566415" algn="l"/>
                <a:tab pos="5022907" algn="l"/>
                <a:tab pos="5480899" algn="l"/>
                <a:tab pos="5937391" algn="l"/>
                <a:tab pos="6395384" algn="l"/>
                <a:tab pos="6851875" algn="l"/>
                <a:tab pos="7308367" algn="l"/>
                <a:tab pos="7766359" algn="l"/>
                <a:tab pos="8222851" algn="l"/>
                <a:tab pos="8680844" algn="l"/>
                <a:tab pos="9137335" algn="l"/>
              </a:tabLst>
            </a:pPr>
            <a:r>
              <a:rPr lang="en-US" dirty="0">
                <a:ea typeface="ＭＳ Ｐゴシック" pitchFamily="-102" charset="-128"/>
                <a:cs typeface="ＭＳ Ｐゴシック" pitchFamily="-102" charset="-128"/>
              </a:rPr>
              <a:t>Wrist minders, time – timers, alarm clocks, pocket alarms, timer apps with alarms, clocks everywhere!</a:t>
            </a:r>
          </a:p>
          <a:p>
            <a:pPr marL="339365" indent="-339365">
              <a:lnSpc>
                <a:spcPct val="80000"/>
              </a:lnSpc>
              <a:spcBef>
                <a:spcPts val="603"/>
              </a:spcBef>
              <a:buFont typeface="Arial" pitchFamily="-102" charset="0"/>
              <a:buChar char="•"/>
              <a:tabLst>
                <a:tab pos="339365" algn="l"/>
                <a:tab pos="451987" algn="l"/>
                <a:tab pos="908478" algn="l"/>
                <a:tab pos="1366471" algn="l"/>
                <a:tab pos="1822962" algn="l"/>
                <a:tab pos="2280956" algn="l"/>
                <a:tab pos="2737447" algn="l"/>
                <a:tab pos="3193938" algn="l"/>
                <a:tab pos="3651931" algn="l"/>
                <a:tab pos="4108422" algn="l"/>
                <a:tab pos="4566415" algn="l"/>
                <a:tab pos="5022907" algn="l"/>
                <a:tab pos="5480899" algn="l"/>
                <a:tab pos="5937391" algn="l"/>
                <a:tab pos="6395384" algn="l"/>
                <a:tab pos="6851875" algn="l"/>
                <a:tab pos="7308367" algn="l"/>
                <a:tab pos="7766359" algn="l"/>
                <a:tab pos="8222851" algn="l"/>
                <a:tab pos="8680844" algn="l"/>
                <a:tab pos="9137335" algn="l"/>
              </a:tabLst>
            </a:pPr>
            <a:r>
              <a:rPr lang="en-US" dirty="0">
                <a:ea typeface="ＭＳ Ｐゴシック" pitchFamily="-102" charset="-128"/>
                <a:cs typeface="ＭＳ Ｐゴシック" pitchFamily="-102" charset="-128"/>
              </a:rPr>
              <a:t>Visual aids:  post it notes, pictures, signs (using fewest words possible), objects as reminders</a:t>
            </a:r>
          </a:p>
          <a:p>
            <a:pPr marL="339365" indent="-339365">
              <a:lnSpc>
                <a:spcPct val="80000"/>
              </a:lnSpc>
              <a:spcBef>
                <a:spcPts val="603"/>
              </a:spcBef>
              <a:buFont typeface="Arial" pitchFamily="-102" charset="0"/>
              <a:buChar char="•"/>
              <a:tabLst>
                <a:tab pos="339365" algn="l"/>
                <a:tab pos="451987" algn="l"/>
                <a:tab pos="908478" algn="l"/>
                <a:tab pos="1366471" algn="l"/>
                <a:tab pos="1822962" algn="l"/>
                <a:tab pos="2280956" algn="l"/>
                <a:tab pos="2737447" algn="l"/>
                <a:tab pos="3193938" algn="l"/>
                <a:tab pos="3651931" algn="l"/>
                <a:tab pos="4108422" algn="l"/>
                <a:tab pos="4566415" algn="l"/>
                <a:tab pos="5022907" algn="l"/>
                <a:tab pos="5480899" algn="l"/>
                <a:tab pos="5937391" algn="l"/>
                <a:tab pos="6395384" algn="l"/>
                <a:tab pos="6851875" algn="l"/>
                <a:tab pos="7308367" algn="l"/>
                <a:tab pos="7766359" algn="l"/>
                <a:tab pos="8222851" algn="l"/>
                <a:tab pos="8680844" algn="l"/>
                <a:tab pos="9137335" algn="l"/>
              </a:tabLst>
            </a:pPr>
            <a:r>
              <a:rPr lang="en-US" dirty="0">
                <a:ea typeface="ＭＳ Ｐゴシック" pitchFamily="-102" charset="-128"/>
                <a:cs typeface="ＭＳ Ｐゴシック" pitchFamily="-102" charset="-128"/>
              </a:rPr>
              <a:t>Reminders to self: Texts, calendar reminders, voicemail reminders, people reminders! </a:t>
            </a:r>
          </a:p>
          <a:p>
            <a:pPr marL="339365" indent="-339365">
              <a:lnSpc>
                <a:spcPct val="80000"/>
              </a:lnSpc>
              <a:spcBef>
                <a:spcPts val="603"/>
              </a:spcBef>
              <a:buFont typeface="Arial" pitchFamily="-102" charset="0"/>
              <a:buChar char="•"/>
              <a:tabLst>
                <a:tab pos="339365" algn="l"/>
                <a:tab pos="451987" algn="l"/>
                <a:tab pos="908478" algn="l"/>
                <a:tab pos="1366471" algn="l"/>
                <a:tab pos="1822962" algn="l"/>
                <a:tab pos="2280956" algn="l"/>
                <a:tab pos="2737447" algn="l"/>
                <a:tab pos="3193938" algn="l"/>
                <a:tab pos="3651931" algn="l"/>
                <a:tab pos="4108422" algn="l"/>
                <a:tab pos="4566415" algn="l"/>
                <a:tab pos="5022907" algn="l"/>
                <a:tab pos="5480899" algn="l"/>
                <a:tab pos="5937391" algn="l"/>
                <a:tab pos="6395384" algn="l"/>
                <a:tab pos="6851875" algn="l"/>
                <a:tab pos="7308367" algn="l"/>
                <a:tab pos="7766359" algn="l"/>
                <a:tab pos="8222851" algn="l"/>
                <a:tab pos="8680844" algn="l"/>
                <a:tab pos="9137335" algn="l"/>
              </a:tabLst>
            </a:pPr>
            <a:r>
              <a:rPr lang="en-US" dirty="0">
                <a:ea typeface="ＭＳ Ｐゴシック" pitchFamily="-102" charset="-128"/>
                <a:cs typeface="ＭＳ Ｐゴシック" pitchFamily="-102" charset="-128"/>
              </a:rPr>
              <a:t>Document and Time Management apps</a:t>
            </a:r>
          </a:p>
          <a:p>
            <a:pPr marL="339365" indent="-339365">
              <a:lnSpc>
                <a:spcPct val="80000"/>
              </a:lnSpc>
              <a:spcBef>
                <a:spcPts val="603"/>
              </a:spcBef>
              <a:buFont typeface="Arial" pitchFamily="-102" charset="0"/>
              <a:buChar char="•"/>
              <a:tabLst>
                <a:tab pos="339365" algn="l"/>
                <a:tab pos="451987" algn="l"/>
                <a:tab pos="908478" algn="l"/>
                <a:tab pos="1366471" algn="l"/>
                <a:tab pos="1822962" algn="l"/>
                <a:tab pos="2280956" algn="l"/>
                <a:tab pos="2737447" algn="l"/>
                <a:tab pos="3193938" algn="l"/>
                <a:tab pos="3651931" algn="l"/>
                <a:tab pos="4108422" algn="l"/>
                <a:tab pos="4566415" algn="l"/>
                <a:tab pos="5022907" algn="l"/>
                <a:tab pos="5480899" algn="l"/>
                <a:tab pos="5937391" algn="l"/>
                <a:tab pos="6395384" algn="l"/>
                <a:tab pos="6851875" algn="l"/>
                <a:tab pos="7308367" algn="l"/>
                <a:tab pos="7766359" algn="l"/>
                <a:tab pos="8222851" algn="l"/>
                <a:tab pos="8680844" algn="l"/>
                <a:tab pos="9137335" algn="l"/>
              </a:tabLst>
            </a:pPr>
            <a:endParaRPr lang="en-US" dirty="0">
              <a:ea typeface="ＭＳ Ｐゴシック" pitchFamily="-102" charset="-128"/>
              <a:cs typeface="ＭＳ Ｐゴシック" pitchFamily="-102" charset="-128"/>
            </a:endParaRPr>
          </a:p>
          <a:p>
            <a:pPr marL="339365" indent="-339365">
              <a:lnSpc>
                <a:spcPct val="80000"/>
              </a:lnSpc>
              <a:spcBef>
                <a:spcPts val="603"/>
              </a:spcBef>
              <a:buFont typeface="Arial" pitchFamily="-102" charset="0"/>
              <a:buChar char="•"/>
              <a:tabLst>
                <a:tab pos="339365" algn="l"/>
                <a:tab pos="451987" algn="l"/>
                <a:tab pos="908478" algn="l"/>
                <a:tab pos="1366471" algn="l"/>
                <a:tab pos="1822962" algn="l"/>
                <a:tab pos="2280956" algn="l"/>
                <a:tab pos="2737447" algn="l"/>
                <a:tab pos="3193938" algn="l"/>
                <a:tab pos="3651931" algn="l"/>
                <a:tab pos="4108422" algn="l"/>
                <a:tab pos="4566415" algn="l"/>
                <a:tab pos="5022907" algn="l"/>
                <a:tab pos="5480899" algn="l"/>
                <a:tab pos="5937391" algn="l"/>
                <a:tab pos="6395384" algn="l"/>
                <a:tab pos="6851875" algn="l"/>
                <a:tab pos="7308367" algn="l"/>
                <a:tab pos="7766359" algn="l"/>
                <a:tab pos="8222851" algn="l"/>
                <a:tab pos="8680844" algn="l"/>
                <a:tab pos="9137335" algn="l"/>
              </a:tabLst>
            </a:pPr>
            <a:endParaRPr lang="en-US" dirty="0">
              <a:ea typeface="ＭＳ Ｐゴシック" pitchFamily="-102" charset="-128"/>
              <a:cs typeface="ＭＳ Ｐゴシック" pitchFamily="-102" charset="-128"/>
            </a:endParaRPr>
          </a:p>
          <a:p>
            <a:endParaRPr lang="en-US" dirty="0"/>
          </a:p>
        </p:txBody>
      </p:sp>
    </p:spTree>
    <p:extLst>
      <p:ext uri="{BB962C8B-B14F-4D97-AF65-F5344CB8AC3E}">
        <p14:creationId xmlns:p14="http://schemas.microsoft.com/office/powerpoint/2010/main" val="42646780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b="1">
                <a:solidFill>
                  <a:schemeClr val="tx1"/>
                </a:solidFill>
                <a:latin typeface="Arial" panose="020B0604020202020204" pitchFamily="34" charset="0"/>
              </a:defRPr>
            </a:lvl2pPr>
            <a:lvl3pPr marL="1143000" indent="-228600">
              <a:spcBef>
                <a:spcPct val="20000"/>
              </a:spcBef>
              <a:buChar char="•"/>
              <a:defRPr sz="2000" b="1">
                <a:solidFill>
                  <a:schemeClr val="tx1"/>
                </a:solidFill>
                <a:latin typeface="Arial" panose="020B0604020202020204" pitchFamily="34" charset="0"/>
              </a:defRPr>
            </a:lvl3pPr>
            <a:lvl4pPr marL="1600200" indent="-228600">
              <a:spcBef>
                <a:spcPct val="20000"/>
              </a:spcBef>
              <a:buChar char="–"/>
              <a:defRPr b="1">
                <a:solidFill>
                  <a:schemeClr val="tx1"/>
                </a:solidFill>
                <a:latin typeface="Arial" panose="020B0604020202020204" pitchFamily="34" charset="0"/>
              </a:defRPr>
            </a:lvl4pPr>
            <a:lvl5pPr marL="2057400" indent="-228600">
              <a:spcBef>
                <a:spcPct val="20000"/>
              </a:spcBef>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b="1">
                <a:solidFill>
                  <a:schemeClr val="tx1"/>
                </a:solidFill>
                <a:latin typeface="Arial" panose="020B0604020202020204" pitchFamily="34" charset="0"/>
              </a:defRPr>
            </a:lvl9pPr>
          </a:lstStyle>
          <a:p>
            <a:pPr>
              <a:spcBef>
                <a:spcPct val="0"/>
              </a:spcBef>
              <a:buFontTx/>
              <a:buNone/>
            </a:pPr>
            <a:endParaRPr lang="en-US" altLang="en-US" sz="1000" b="0"/>
          </a:p>
          <a:p>
            <a:pPr>
              <a:spcBef>
                <a:spcPct val="0"/>
              </a:spcBef>
              <a:buFontTx/>
              <a:buNone/>
            </a:pPr>
            <a:r>
              <a:rPr lang="en-US" altLang="en-US" sz="1000" b="0"/>
              <a:t>CHADD Parent to Parent </a:t>
            </a:r>
            <a:r>
              <a:rPr lang="en-US" altLang="en-US" sz="1000" b="0">
                <a:cs typeface="Arial" panose="020B0604020202020204" pitchFamily="34" charset="0"/>
              </a:rPr>
              <a:t>© 2008</a:t>
            </a:r>
          </a:p>
        </p:txBody>
      </p:sp>
      <p:sp>
        <p:nvSpPr>
          <p:cNvPr id="8704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b="1">
                <a:solidFill>
                  <a:schemeClr val="tx1"/>
                </a:solidFill>
                <a:latin typeface="Arial" panose="020B0604020202020204" pitchFamily="34" charset="0"/>
              </a:defRPr>
            </a:lvl2pPr>
            <a:lvl3pPr marL="1143000" indent="-228600">
              <a:spcBef>
                <a:spcPct val="20000"/>
              </a:spcBef>
              <a:buChar char="•"/>
              <a:defRPr sz="2000" b="1">
                <a:solidFill>
                  <a:schemeClr val="tx1"/>
                </a:solidFill>
                <a:latin typeface="Arial" panose="020B0604020202020204" pitchFamily="34" charset="0"/>
              </a:defRPr>
            </a:lvl3pPr>
            <a:lvl4pPr marL="1600200" indent="-228600">
              <a:spcBef>
                <a:spcPct val="20000"/>
              </a:spcBef>
              <a:buChar char="–"/>
              <a:defRPr b="1">
                <a:solidFill>
                  <a:schemeClr val="tx1"/>
                </a:solidFill>
                <a:latin typeface="Arial" panose="020B0604020202020204" pitchFamily="34" charset="0"/>
              </a:defRPr>
            </a:lvl4pPr>
            <a:lvl5pPr marL="2057400" indent="-228600">
              <a:spcBef>
                <a:spcPct val="20000"/>
              </a:spcBef>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b="1">
                <a:solidFill>
                  <a:schemeClr val="tx1"/>
                </a:solidFill>
                <a:latin typeface="Arial" panose="020B0604020202020204" pitchFamily="34" charset="0"/>
              </a:defRPr>
            </a:lvl9pPr>
          </a:lstStyle>
          <a:p>
            <a:pPr>
              <a:spcBef>
                <a:spcPct val="0"/>
              </a:spcBef>
              <a:buFontTx/>
              <a:buNone/>
            </a:pPr>
            <a:r>
              <a:rPr lang="en-US" altLang="en-US" sz="1200" b="0"/>
              <a:t>7-</a:t>
            </a:r>
            <a:fld id="{F2552240-A02E-49AF-9DAC-36DDB4E55615}" type="slidenum">
              <a:rPr lang="en-US" altLang="en-US" sz="1200" b="0"/>
              <a:pPr>
                <a:spcBef>
                  <a:spcPct val="0"/>
                </a:spcBef>
                <a:buFontTx/>
                <a:buNone/>
              </a:pPr>
              <a:t>27</a:t>
            </a:fld>
            <a:endParaRPr lang="en-US" altLang="en-US" sz="1200" b="0"/>
          </a:p>
          <a:p>
            <a:pPr>
              <a:spcBef>
                <a:spcPct val="0"/>
              </a:spcBef>
              <a:buFontTx/>
              <a:buNone/>
            </a:pPr>
            <a:r>
              <a:rPr lang="en-US" altLang="en-US" sz="1000" b="0"/>
              <a:t>Revised 9-2010</a:t>
            </a:r>
          </a:p>
        </p:txBody>
      </p:sp>
      <p:sp>
        <p:nvSpPr>
          <p:cNvPr id="87044" name="Rectangle 2"/>
          <p:cNvSpPr>
            <a:spLocks noGrp="1" noChangeArrowheads="1"/>
          </p:cNvSpPr>
          <p:nvPr>
            <p:ph type="title"/>
          </p:nvPr>
        </p:nvSpPr>
        <p:spPr>
          <a:xfrm>
            <a:off x="2895600" y="457200"/>
            <a:ext cx="7391400" cy="1066800"/>
          </a:xfrm>
        </p:spPr>
        <p:txBody>
          <a:bodyPr>
            <a:normAutofit/>
          </a:bodyPr>
          <a:lstStyle/>
          <a:p>
            <a:pPr eaLnBrk="1" hangingPunct="1"/>
            <a:r>
              <a:rPr lang="en-US" altLang="en-US" sz="3600" dirty="0"/>
              <a:t>Time Management Strategies</a:t>
            </a:r>
          </a:p>
        </p:txBody>
      </p:sp>
      <p:sp>
        <p:nvSpPr>
          <p:cNvPr id="181251" name="Rectangle 3"/>
          <p:cNvSpPr>
            <a:spLocks noGrp="1" noChangeArrowheads="1"/>
          </p:cNvSpPr>
          <p:nvPr>
            <p:ph type="body" idx="1"/>
          </p:nvPr>
        </p:nvSpPr>
        <p:spPr/>
        <p:txBody>
          <a:bodyPr/>
          <a:lstStyle/>
          <a:p>
            <a:pPr eaLnBrk="1" hangingPunct="1"/>
            <a:r>
              <a:rPr lang="en-US" altLang="en-US" sz="2400" dirty="0"/>
              <a:t>Embrace the use of a written planner for school and personal use</a:t>
            </a:r>
          </a:p>
          <a:p>
            <a:pPr lvl="1" eaLnBrk="1" hangingPunct="1"/>
            <a:r>
              <a:rPr lang="en-US" altLang="en-US" sz="2000" dirty="0"/>
              <a:t>Could be school choice, computer generated or electronic device</a:t>
            </a:r>
          </a:p>
          <a:p>
            <a:pPr lvl="1" eaLnBrk="1" hangingPunct="1"/>
            <a:r>
              <a:rPr lang="en-US" altLang="en-US" sz="2000" dirty="0"/>
              <a:t>Google Calendar and I phone Calendar also options.</a:t>
            </a:r>
          </a:p>
          <a:p>
            <a:pPr eaLnBrk="1" hangingPunct="1"/>
            <a:r>
              <a:rPr lang="en-US" altLang="en-US" sz="2400" dirty="0"/>
              <a:t>Develop a schedule for completing a task</a:t>
            </a:r>
          </a:p>
          <a:p>
            <a:pPr eaLnBrk="1" hangingPunct="1"/>
            <a:r>
              <a:rPr lang="en-US" altLang="en-US" sz="2400" dirty="0"/>
              <a:t>Write it down, make it visible, include reminders</a:t>
            </a:r>
            <a:r>
              <a:rPr lang="en-US" altLang="en-US" sz="1800" dirty="0"/>
              <a:t> </a:t>
            </a:r>
          </a:p>
          <a:p>
            <a:pPr marL="914400" lvl="2" indent="0" eaLnBrk="1" hangingPunct="1">
              <a:buNone/>
            </a:pPr>
            <a:r>
              <a:rPr lang="en-US" altLang="en-US" sz="1800" dirty="0"/>
              <a:t> </a:t>
            </a:r>
          </a:p>
          <a:p>
            <a:pPr marL="914400" lvl="2" indent="0" eaLnBrk="1" hangingPunct="1">
              <a:buNone/>
            </a:pPr>
            <a:endParaRPr lang="en-US" altLang="en-US" sz="1800" dirty="0"/>
          </a:p>
        </p:txBody>
      </p:sp>
      <p:pic>
        <p:nvPicPr>
          <p:cNvPr id="87046" name="Picture 5" descr="4_ajqn1f[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7704" y="4156587"/>
            <a:ext cx="1600200"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6239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125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125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125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8125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125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12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Software and Apps That Will:</a:t>
            </a:r>
          </a:p>
        </p:txBody>
      </p:sp>
      <p:sp>
        <p:nvSpPr>
          <p:cNvPr id="3" name="Text Placeholder 2"/>
          <p:cNvSpPr>
            <a:spLocks noGrp="1"/>
          </p:cNvSpPr>
          <p:nvPr>
            <p:ph type="body" idx="1"/>
          </p:nvPr>
        </p:nvSpPr>
        <p:spPr/>
        <p:txBody>
          <a:bodyPr>
            <a:normAutofit/>
          </a:bodyPr>
          <a:lstStyle/>
          <a:p>
            <a:r>
              <a:rPr lang="en-US" dirty="0"/>
              <a:t>Regulate online usage</a:t>
            </a:r>
          </a:p>
        </p:txBody>
      </p:sp>
      <p:sp>
        <p:nvSpPr>
          <p:cNvPr id="4" name="Content Placeholder 3"/>
          <p:cNvSpPr>
            <a:spLocks noGrp="1"/>
          </p:cNvSpPr>
          <p:nvPr>
            <p:ph sz="half" idx="2"/>
          </p:nvPr>
        </p:nvSpPr>
        <p:spPr/>
        <p:txBody>
          <a:bodyPr/>
          <a:lstStyle/>
          <a:p>
            <a:r>
              <a:rPr lang="en-US" dirty="0"/>
              <a:t>Block social media sites</a:t>
            </a:r>
          </a:p>
          <a:p>
            <a:r>
              <a:rPr lang="en-US" dirty="0"/>
              <a:t>Limit time web surfing</a:t>
            </a:r>
          </a:p>
          <a:p>
            <a:r>
              <a:rPr lang="en-US" dirty="0"/>
              <a:t>Track computer time</a:t>
            </a:r>
          </a:p>
          <a:p>
            <a:r>
              <a:rPr lang="en-US" dirty="0"/>
              <a:t>Block distractions </a:t>
            </a:r>
          </a:p>
        </p:txBody>
      </p:sp>
      <p:sp>
        <p:nvSpPr>
          <p:cNvPr id="5" name="Text Placeholder 4"/>
          <p:cNvSpPr>
            <a:spLocks noGrp="1"/>
          </p:cNvSpPr>
          <p:nvPr>
            <p:ph type="body" sz="quarter" idx="3"/>
          </p:nvPr>
        </p:nvSpPr>
        <p:spPr/>
        <p:txBody>
          <a:bodyPr/>
          <a:lstStyle/>
          <a:p>
            <a:r>
              <a:rPr lang="en-US" dirty="0"/>
              <a:t>Increase Self Awareness</a:t>
            </a:r>
          </a:p>
        </p:txBody>
      </p:sp>
      <p:sp>
        <p:nvSpPr>
          <p:cNvPr id="6" name="Content Placeholder 5"/>
          <p:cNvSpPr>
            <a:spLocks noGrp="1"/>
          </p:cNvSpPr>
          <p:nvPr>
            <p:ph sz="quarter" idx="4"/>
          </p:nvPr>
        </p:nvSpPr>
        <p:spPr/>
        <p:txBody>
          <a:bodyPr/>
          <a:lstStyle/>
          <a:p>
            <a:r>
              <a:rPr lang="en-US" dirty="0"/>
              <a:t>Alerts to passage of time</a:t>
            </a:r>
          </a:p>
          <a:p>
            <a:r>
              <a:rPr lang="en-US" dirty="0"/>
              <a:t>Improve concentration and focus</a:t>
            </a:r>
          </a:p>
          <a:p>
            <a:r>
              <a:rPr lang="en-US" dirty="0"/>
              <a:t>Monitor exercise diet, sleep</a:t>
            </a:r>
          </a:p>
          <a:p>
            <a:r>
              <a:rPr lang="en-US" dirty="0"/>
              <a:t>Track medication</a:t>
            </a:r>
          </a:p>
          <a:p>
            <a:endParaRPr lang="en-US" dirty="0"/>
          </a:p>
          <a:p>
            <a:endParaRPr lang="en-US" dirty="0"/>
          </a:p>
        </p:txBody>
      </p:sp>
    </p:spTree>
    <p:extLst>
      <p:ext uri="{BB962C8B-B14F-4D97-AF65-F5344CB8AC3E}">
        <p14:creationId xmlns:p14="http://schemas.microsoft.com/office/powerpoint/2010/main" val="41483273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Assistive Technology</a:t>
            </a:r>
          </a:p>
        </p:txBody>
      </p:sp>
      <p:sp>
        <p:nvSpPr>
          <p:cNvPr id="3" name="Content Placeholder 2"/>
          <p:cNvSpPr>
            <a:spLocks noGrp="1"/>
          </p:cNvSpPr>
          <p:nvPr>
            <p:ph idx="1"/>
          </p:nvPr>
        </p:nvSpPr>
        <p:spPr/>
        <p:txBody>
          <a:bodyPr/>
          <a:lstStyle/>
          <a:p>
            <a:pPr marL="0" indent="0">
              <a:buNone/>
            </a:pPr>
            <a:r>
              <a:rPr lang="en-US" dirty="0"/>
              <a:t>SPEECH TO TEXT:</a:t>
            </a:r>
          </a:p>
          <a:p>
            <a:pPr marL="0" indent="0">
              <a:buNone/>
            </a:pPr>
            <a:r>
              <a:rPr lang="en-US" dirty="0"/>
              <a:t>      Software on computers tablets and phone</a:t>
            </a:r>
          </a:p>
          <a:p>
            <a:pPr marL="0" indent="0">
              <a:buNone/>
            </a:pPr>
            <a:r>
              <a:rPr lang="en-US" dirty="0"/>
              <a:t>       Dragon Naturally Speaking</a:t>
            </a:r>
          </a:p>
          <a:p>
            <a:pPr marL="0" indent="0">
              <a:buNone/>
            </a:pPr>
            <a:r>
              <a:rPr lang="en-US" dirty="0"/>
              <a:t>NOTE-TAKING :</a:t>
            </a:r>
          </a:p>
          <a:p>
            <a:pPr marL="0" indent="0">
              <a:buNone/>
            </a:pPr>
            <a:r>
              <a:rPr lang="en-US" dirty="0"/>
              <a:t>Live scribe pen and Audio recording devices and apps</a:t>
            </a:r>
          </a:p>
        </p:txBody>
      </p:sp>
    </p:spTree>
    <p:extLst>
      <p:ext uri="{BB962C8B-B14F-4D97-AF65-F5344CB8AC3E}">
        <p14:creationId xmlns:p14="http://schemas.microsoft.com/office/powerpoint/2010/main" val="1119771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Grp="1" noChangeArrowheads="1"/>
          </p:cNvSpPr>
          <p:nvPr>
            <p:ph type="title"/>
          </p:nvPr>
        </p:nvSpPr>
        <p:spPr>
          <a:xfrm>
            <a:off x="1980595" y="275333"/>
            <a:ext cx="8230810" cy="1143000"/>
          </a:xfrm>
        </p:spPr>
        <p:txBody>
          <a:bodyPr/>
          <a:lstStyle/>
          <a:p>
            <a:pPr>
              <a:tabLst>
                <a:tab pos="0" algn="l"/>
                <a:tab pos="456491" algn="l"/>
                <a:tab pos="912983" algn="l"/>
                <a:tab pos="1370976" algn="l"/>
                <a:tab pos="1827467" algn="l"/>
                <a:tab pos="2285460" algn="l"/>
                <a:tab pos="2741951" algn="l"/>
                <a:tab pos="3199945" algn="l"/>
                <a:tab pos="3656436" algn="l"/>
                <a:tab pos="4114429" algn="l"/>
                <a:tab pos="4570920" algn="l"/>
                <a:tab pos="5027411" algn="l"/>
                <a:tab pos="5485405" algn="l"/>
                <a:tab pos="5941896" algn="l"/>
                <a:tab pos="6399888" algn="l"/>
                <a:tab pos="6856380" algn="l"/>
                <a:tab pos="7314373" algn="l"/>
                <a:tab pos="7770865" algn="l"/>
                <a:tab pos="8228857" algn="l"/>
                <a:tab pos="8685348" algn="l"/>
                <a:tab pos="9141840" algn="l"/>
              </a:tabLst>
            </a:pPr>
            <a:r>
              <a:rPr lang="en-US" dirty="0">
                <a:ea typeface="ＭＳ Ｐゴシック" pitchFamily="-102" charset="-128"/>
                <a:cs typeface="ＭＳ Ｐゴシック" pitchFamily="-102" charset="-128"/>
              </a:rPr>
              <a:t>What are our data sources?</a:t>
            </a:r>
          </a:p>
        </p:txBody>
      </p:sp>
      <p:sp>
        <p:nvSpPr>
          <p:cNvPr id="6147" name="Rectangle 2"/>
          <p:cNvSpPr>
            <a:spLocks noGrp="1" noChangeArrowheads="1"/>
          </p:cNvSpPr>
          <p:nvPr>
            <p:ph type="body" idx="1"/>
          </p:nvPr>
        </p:nvSpPr>
        <p:spPr>
          <a:xfrm>
            <a:off x="1980595" y="1418334"/>
            <a:ext cx="8230810" cy="5111781"/>
          </a:xfrm>
        </p:spPr>
        <p:txBody>
          <a:bodyPr>
            <a:normAutofit/>
          </a:bodyPr>
          <a:lstStyle/>
          <a:p>
            <a:pPr marL="339365" indent="-339365">
              <a:spcBef>
                <a:spcPts val="497"/>
              </a:spcBef>
              <a:buFont typeface="Arial" pitchFamily="-102" charset="0"/>
              <a:buChar char="•"/>
              <a:tabLst>
                <a:tab pos="339365" algn="l"/>
                <a:tab pos="451987" algn="l"/>
                <a:tab pos="908478" algn="l"/>
                <a:tab pos="1366471" algn="l"/>
                <a:tab pos="1822962" algn="l"/>
                <a:tab pos="2280956" algn="l"/>
                <a:tab pos="2737447" algn="l"/>
                <a:tab pos="3193938" algn="l"/>
                <a:tab pos="3651931" algn="l"/>
                <a:tab pos="4108422" algn="l"/>
                <a:tab pos="4566415" algn="l"/>
                <a:tab pos="5022907" algn="l"/>
                <a:tab pos="5480899" algn="l"/>
                <a:tab pos="5937391" algn="l"/>
                <a:tab pos="6395384" algn="l"/>
                <a:tab pos="6851875" algn="l"/>
                <a:tab pos="7308367" algn="l"/>
                <a:tab pos="7766359" algn="l"/>
                <a:tab pos="8222851" algn="l"/>
                <a:tab pos="8680844" algn="l"/>
                <a:tab pos="9137335" algn="l"/>
              </a:tabLst>
            </a:pPr>
            <a:r>
              <a:rPr lang="en-US" sz="1600" dirty="0">
                <a:ea typeface="ＭＳ Ｐゴシック" pitchFamily="-102" charset="-128"/>
                <a:cs typeface="ＭＳ Ｐゴシック" pitchFamily="-102" charset="-128"/>
              </a:rPr>
              <a:t>CHADD Parent to Parent Course in ADHD Education</a:t>
            </a:r>
          </a:p>
          <a:p>
            <a:pPr marL="339365" indent="-339365">
              <a:spcBef>
                <a:spcPts val="497"/>
              </a:spcBef>
              <a:buFont typeface="Arial" pitchFamily="-102" charset="0"/>
              <a:buChar char="•"/>
              <a:tabLst>
                <a:tab pos="339365" algn="l"/>
                <a:tab pos="451987" algn="l"/>
                <a:tab pos="908478" algn="l"/>
                <a:tab pos="1366471" algn="l"/>
                <a:tab pos="1822962" algn="l"/>
                <a:tab pos="2280956" algn="l"/>
                <a:tab pos="2737447" algn="l"/>
                <a:tab pos="3193938" algn="l"/>
                <a:tab pos="3651931" algn="l"/>
                <a:tab pos="4108422" algn="l"/>
                <a:tab pos="4566415" algn="l"/>
                <a:tab pos="5022907" algn="l"/>
                <a:tab pos="5480899" algn="l"/>
                <a:tab pos="5937391" algn="l"/>
                <a:tab pos="6395384" algn="l"/>
                <a:tab pos="6851875" algn="l"/>
                <a:tab pos="7308367" algn="l"/>
                <a:tab pos="7766359" algn="l"/>
                <a:tab pos="8222851" algn="l"/>
                <a:tab pos="8680844" algn="l"/>
                <a:tab pos="9137335" algn="l"/>
              </a:tabLst>
            </a:pPr>
            <a:r>
              <a:rPr lang="en-US" sz="1600" dirty="0">
                <a:ea typeface="ＭＳ Ｐゴシック" pitchFamily="-102" charset="-128"/>
                <a:cs typeface="ＭＳ Ｐゴシック" pitchFamily="-102" charset="-128"/>
              </a:rPr>
              <a:t>Chris Zeigler-</a:t>
            </a:r>
            <a:r>
              <a:rPr lang="en-US" sz="1600" dirty="0" err="1">
                <a:ea typeface="ＭＳ Ｐゴシック" pitchFamily="-102" charset="-128"/>
                <a:cs typeface="ＭＳ Ｐゴシック" pitchFamily="-102" charset="-128"/>
              </a:rPr>
              <a:t>Dendy’s</a:t>
            </a:r>
            <a:r>
              <a:rPr lang="en-US" sz="1600" dirty="0">
                <a:ea typeface="ＭＳ Ｐゴシック" pitchFamily="-102" charset="-128"/>
                <a:cs typeface="ＭＳ Ｐゴシック" pitchFamily="-102" charset="-128"/>
              </a:rPr>
              <a:t> Presentation on Executive Function Deficits at </a:t>
            </a:r>
            <a:r>
              <a:rPr lang="en-US" sz="1600" dirty="0" err="1">
                <a:ea typeface="ＭＳ Ｐゴシック" pitchFamily="-102" charset="-128"/>
                <a:cs typeface="ＭＳ Ｐゴシック" pitchFamily="-102" charset="-128"/>
              </a:rPr>
              <a:t>CHADD’s</a:t>
            </a:r>
            <a:r>
              <a:rPr lang="en-US" sz="1600" dirty="0">
                <a:ea typeface="ＭＳ Ｐゴシック" pitchFamily="-102" charset="-128"/>
                <a:cs typeface="ＭＳ Ｐゴシック" pitchFamily="-102" charset="-128"/>
              </a:rPr>
              <a:t> 20</a:t>
            </a:r>
            <a:r>
              <a:rPr lang="en-US" sz="1600" baseline="30000" dirty="0">
                <a:ea typeface="ＭＳ Ｐゴシック" pitchFamily="-102" charset="-128"/>
                <a:cs typeface="ＭＳ Ｐゴシック" pitchFamily="-102" charset="-128"/>
              </a:rPr>
              <a:t>th</a:t>
            </a:r>
            <a:r>
              <a:rPr lang="en-US" sz="1600" dirty="0">
                <a:ea typeface="ＭＳ Ｐゴシック" pitchFamily="-102" charset="-128"/>
                <a:cs typeface="ＭＳ Ｐゴシック" pitchFamily="-102" charset="-128"/>
              </a:rPr>
              <a:t> annual conference</a:t>
            </a:r>
          </a:p>
          <a:p>
            <a:pPr marL="339365" indent="-339365">
              <a:spcBef>
                <a:spcPts val="497"/>
              </a:spcBef>
              <a:buFont typeface="Arial" pitchFamily="-102" charset="0"/>
              <a:buChar char="•"/>
              <a:tabLst>
                <a:tab pos="339365" algn="l"/>
                <a:tab pos="451987" algn="l"/>
                <a:tab pos="908478" algn="l"/>
                <a:tab pos="1366471" algn="l"/>
                <a:tab pos="1822962" algn="l"/>
                <a:tab pos="2280956" algn="l"/>
                <a:tab pos="2737447" algn="l"/>
                <a:tab pos="3193938" algn="l"/>
                <a:tab pos="3651931" algn="l"/>
                <a:tab pos="4108422" algn="l"/>
                <a:tab pos="4566415" algn="l"/>
                <a:tab pos="5022907" algn="l"/>
                <a:tab pos="5480899" algn="l"/>
                <a:tab pos="5937391" algn="l"/>
                <a:tab pos="6395384" algn="l"/>
                <a:tab pos="6851875" algn="l"/>
                <a:tab pos="7308367" algn="l"/>
                <a:tab pos="7766359" algn="l"/>
                <a:tab pos="8222851" algn="l"/>
                <a:tab pos="8680844" algn="l"/>
                <a:tab pos="9137335" algn="l"/>
              </a:tabLst>
            </a:pPr>
            <a:r>
              <a:rPr lang="en-US" sz="1600" dirty="0">
                <a:ea typeface="ＭＳ Ｐゴシック" pitchFamily="-102" charset="-128"/>
                <a:cs typeface="ＭＳ Ｐゴシック" pitchFamily="-102" charset="-128"/>
              </a:rPr>
              <a:t>Peg Dawson and Richard </a:t>
            </a:r>
            <a:r>
              <a:rPr lang="en-US" sz="1600" dirty="0" err="1">
                <a:ea typeface="ＭＳ Ｐゴシック" pitchFamily="-102" charset="-128"/>
                <a:cs typeface="ＭＳ Ｐゴシック" pitchFamily="-102" charset="-128"/>
              </a:rPr>
              <a:t>Guare’s</a:t>
            </a:r>
            <a:r>
              <a:rPr lang="en-US" sz="1600" dirty="0">
                <a:ea typeface="ＭＳ Ｐゴシック" pitchFamily="-102" charset="-128"/>
                <a:cs typeface="ＭＳ Ｐゴシック" pitchFamily="-102" charset="-128"/>
              </a:rPr>
              <a:t> “Executive Skills in Children and Adolescents, A practical guide to assessment and intervention.”</a:t>
            </a:r>
          </a:p>
          <a:p>
            <a:pPr marL="339365" indent="-339365">
              <a:spcBef>
                <a:spcPts val="497"/>
              </a:spcBef>
              <a:buFont typeface="Arial" pitchFamily="-102" charset="0"/>
              <a:buChar char="•"/>
              <a:tabLst>
                <a:tab pos="339365" algn="l"/>
                <a:tab pos="451987" algn="l"/>
                <a:tab pos="908478" algn="l"/>
                <a:tab pos="1366471" algn="l"/>
                <a:tab pos="1822962" algn="l"/>
                <a:tab pos="2280956" algn="l"/>
                <a:tab pos="2737447" algn="l"/>
                <a:tab pos="3193938" algn="l"/>
                <a:tab pos="3651931" algn="l"/>
                <a:tab pos="4108422" algn="l"/>
                <a:tab pos="4566415" algn="l"/>
                <a:tab pos="5022907" algn="l"/>
                <a:tab pos="5480899" algn="l"/>
                <a:tab pos="5937391" algn="l"/>
                <a:tab pos="6395384" algn="l"/>
                <a:tab pos="6851875" algn="l"/>
                <a:tab pos="7308367" algn="l"/>
                <a:tab pos="7766359" algn="l"/>
                <a:tab pos="8222851" algn="l"/>
                <a:tab pos="8680844" algn="l"/>
                <a:tab pos="9137335" algn="l"/>
              </a:tabLst>
            </a:pPr>
            <a:r>
              <a:rPr lang="en-US" sz="1600" dirty="0">
                <a:ea typeface="ＭＳ Ｐゴシック" pitchFamily="-102" charset="-128"/>
                <a:cs typeface="ＭＳ Ｐゴシック" pitchFamily="-102" charset="-128"/>
              </a:rPr>
              <a:t>Sandra </a:t>
            </a:r>
            <a:r>
              <a:rPr lang="en-US" sz="1600" dirty="0" err="1">
                <a:ea typeface="ＭＳ Ｐゴシック" pitchFamily="-102" charset="-128"/>
                <a:cs typeface="ＭＳ Ｐゴシック" pitchFamily="-102" charset="-128"/>
              </a:rPr>
              <a:t>Reif’s</a:t>
            </a:r>
            <a:r>
              <a:rPr lang="en-US" sz="1600" dirty="0">
                <a:ea typeface="ＭＳ Ｐゴシック" pitchFamily="-102" charset="-128"/>
                <a:cs typeface="ＭＳ Ｐゴシック" pitchFamily="-102" charset="-128"/>
              </a:rPr>
              <a:t> “The ADHD Book of Lists, A practical guide for helping Children and Teens with Attention Deficit Disorders”</a:t>
            </a:r>
          </a:p>
          <a:p>
            <a:pPr marL="339365" indent="-339365">
              <a:spcBef>
                <a:spcPts val="497"/>
              </a:spcBef>
              <a:buFont typeface="Arial" pitchFamily="-102" charset="0"/>
              <a:buChar char="•"/>
              <a:tabLst>
                <a:tab pos="339365" algn="l"/>
                <a:tab pos="451987" algn="l"/>
                <a:tab pos="908478" algn="l"/>
                <a:tab pos="1366471" algn="l"/>
                <a:tab pos="1822962" algn="l"/>
                <a:tab pos="2280956" algn="l"/>
                <a:tab pos="2737447" algn="l"/>
                <a:tab pos="3193938" algn="l"/>
                <a:tab pos="3651931" algn="l"/>
                <a:tab pos="4108422" algn="l"/>
                <a:tab pos="4566415" algn="l"/>
                <a:tab pos="5022907" algn="l"/>
                <a:tab pos="5480899" algn="l"/>
                <a:tab pos="5937391" algn="l"/>
                <a:tab pos="6395384" algn="l"/>
                <a:tab pos="6851875" algn="l"/>
                <a:tab pos="7308367" algn="l"/>
                <a:tab pos="7766359" algn="l"/>
                <a:tab pos="8222851" algn="l"/>
                <a:tab pos="8680844" algn="l"/>
                <a:tab pos="9137335" algn="l"/>
              </a:tabLst>
            </a:pPr>
            <a:r>
              <a:rPr lang="en-US" sz="1600" dirty="0">
                <a:ea typeface="ＭＳ Ｐゴシック" pitchFamily="-102" charset="-128"/>
                <a:cs typeface="ＭＳ Ｐゴシック" pitchFamily="-102" charset="-128"/>
              </a:rPr>
              <a:t>“Attention” Magazine: “Understanding the link between Executive Functions and school success”, February 2008 author:  Chris Zeigler </a:t>
            </a:r>
            <a:r>
              <a:rPr lang="en-US" sz="1600" dirty="0" err="1">
                <a:ea typeface="ＭＳ Ｐゴシック" pitchFamily="-102" charset="-128"/>
                <a:cs typeface="ＭＳ Ｐゴシック" pitchFamily="-102" charset="-128"/>
              </a:rPr>
              <a:t>Dendy</a:t>
            </a:r>
            <a:r>
              <a:rPr lang="en-US" sz="1600" dirty="0">
                <a:ea typeface="ＭＳ Ｐゴシック" pitchFamily="-102" charset="-128"/>
                <a:cs typeface="ＭＳ Ｐゴシック" pitchFamily="-102" charset="-128"/>
              </a:rPr>
              <a:t>.</a:t>
            </a:r>
          </a:p>
          <a:p>
            <a:pPr marL="339365" indent="-339365">
              <a:spcBef>
                <a:spcPts val="497"/>
              </a:spcBef>
              <a:buFont typeface="Arial" pitchFamily="-102" charset="0"/>
              <a:buChar char="•"/>
              <a:tabLst>
                <a:tab pos="339365" algn="l"/>
                <a:tab pos="451987" algn="l"/>
                <a:tab pos="908478" algn="l"/>
                <a:tab pos="1366471" algn="l"/>
                <a:tab pos="1822962" algn="l"/>
                <a:tab pos="2280956" algn="l"/>
                <a:tab pos="2737447" algn="l"/>
                <a:tab pos="3193938" algn="l"/>
                <a:tab pos="3651931" algn="l"/>
                <a:tab pos="4108422" algn="l"/>
                <a:tab pos="4566415" algn="l"/>
                <a:tab pos="5022907" algn="l"/>
                <a:tab pos="5480899" algn="l"/>
                <a:tab pos="5937391" algn="l"/>
                <a:tab pos="6395384" algn="l"/>
                <a:tab pos="6851875" algn="l"/>
                <a:tab pos="7308367" algn="l"/>
                <a:tab pos="7766359" algn="l"/>
                <a:tab pos="8222851" algn="l"/>
                <a:tab pos="8680844" algn="l"/>
                <a:tab pos="9137335" algn="l"/>
              </a:tabLst>
            </a:pPr>
            <a:r>
              <a:rPr lang="en-US" sz="1600" dirty="0">
                <a:ea typeface="ＭＳ Ｐゴシック" pitchFamily="-102" charset="-128"/>
                <a:cs typeface="ＭＳ Ｐゴシック" pitchFamily="-102" charset="-128"/>
              </a:rPr>
              <a:t>Dr. Ari </a:t>
            </a:r>
            <a:r>
              <a:rPr lang="en-US" sz="1600" dirty="0" err="1">
                <a:ea typeface="ＭＳ Ｐゴシック" pitchFamily="-102" charset="-128"/>
                <a:cs typeface="ＭＳ Ｐゴシック" pitchFamily="-102" charset="-128"/>
              </a:rPr>
              <a:t>Tuckman</a:t>
            </a:r>
            <a:r>
              <a:rPr lang="en-US" sz="1600" dirty="0">
                <a:ea typeface="ＭＳ Ｐゴシック" pitchFamily="-102" charset="-128"/>
                <a:cs typeface="ＭＳ Ｐゴシック" pitchFamily="-102" charset="-128"/>
              </a:rPr>
              <a:t>,  “More Attention Less Deficit, Success Strategies for Adults with AD/HD.”  Website  </a:t>
            </a:r>
            <a:r>
              <a:rPr lang="en-US" sz="1600" dirty="0" err="1">
                <a:ea typeface="ＭＳ Ｐゴシック" pitchFamily="-102" charset="-128"/>
                <a:cs typeface="ＭＳ Ｐゴシック" pitchFamily="-102" charset="-128"/>
              </a:rPr>
              <a:t>adultadhdbook.com</a:t>
            </a:r>
            <a:endParaRPr lang="en-US" sz="1600" dirty="0">
              <a:ea typeface="ＭＳ Ｐゴシック" pitchFamily="-102" charset="-128"/>
              <a:cs typeface="ＭＳ Ｐゴシック" pitchFamily="-102" charset="-128"/>
            </a:endParaRPr>
          </a:p>
          <a:p>
            <a:pPr marL="339365" indent="-339365">
              <a:spcBef>
                <a:spcPts val="497"/>
              </a:spcBef>
              <a:buFont typeface="Arial" pitchFamily="-102" charset="0"/>
              <a:buChar char="•"/>
              <a:tabLst>
                <a:tab pos="339365" algn="l"/>
                <a:tab pos="451987" algn="l"/>
                <a:tab pos="908478" algn="l"/>
                <a:tab pos="1366471" algn="l"/>
                <a:tab pos="1822962" algn="l"/>
                <a:tab pos="2280956" algn="l"/>
                <a:tab pos="2737447" algn="l"/>
                <a:tab pos="3193938" algn="l"/>
                <a:tab pos="3651931" algn="l"/>
                <a:tab pos="4108422" algn="l"/>
                <a:tab pos="4566415" algn="l"/>
                <a:tab pos="5022907" algn="l"/>
                <a:tab pos="5480899" algn="l"/>
                <a:tab pos="5937391" algn="l"/>
                <a:tab pos="6395384" algn="l"/>
                <a:tab pos="6851875" algn="l"/>
                <a:tab pos="7308367" algn="l"/>
                <a:tab pos="7766359" algn="l"/>
                <a:tab pos="8222851" algn="l"/>
                <a:tab pos="8680844" algn="l"/>
                <a:tab pos="9137335" algn="l"/>
              </a:tabLst>
            </a:pPr>
            <a:r>
              <a:rPr lang="en-US" sz="1600" dirty="0">
                <a:ea typeface="ＭＳ Ｐゴシック" pitchFamily="-102" charset="-128"/>
                <a:cs typeface="ＭＳ Ｐゴシック" pitchFamily="-102" charset="-128"/>
              </a:rPr>
              <a:t>Dr. Thomas Brown, “A New Understanding of ADHD in Children and Adults” (2013)</a:t>
            </a:r>
          </a:p>
          <a:p>
            <a:pPr marL="339365" indent="-339365">
              <a:spcBef>
                <a:spcPts val="497"/>
              </a:spcBef>
              <a:buFont typeface="Arial" pitchFamily="-102" charset="0"/>
              <a:buChar char="•"/>
              <a:tabLst>
                <a:tab pos="339365" algn="l"/>
                <a:tab pos="451987" algn="l"/>
                <a:tab pos="908478" algn="l"/>
                <a:tab pos="1366471" algn="l"/>
                <a:tab pos="1822962" algn="l"/>
                <a:tab pos="2280956" algn="l"/>
                <a:tab pos="2737447" algn="l"/>
                <a:tab pos="3193938" algn="l"/>
                <a:tab pos="3651931" algn="l"/>
                <a:tab pos="4108422" algn="l"/>
                <a:tab pos="4566415" algn="l"/>
                <a:tab pos="5022907" algn="l"/>
                <a:tab pos="5480899" algn="l"/>
                <a:tab pos="5937391" algn="l"/>
                <a:tab pos="6395384" algn="l"/>
                <a:tab pos="6851875" algn="l"/>
                <a:tab pos="7308367" algn="l"/>
                <a:tab pos="7766359" algn="l"/>
                <a:tab pos="8222851" algn="l"/>
                <a:tab pos="8680844" algn="l"/>
                <a:tab pos="9137335" algn="l"/>
              </a:tabLst>
            </a:pPr>
            <a:r>
              <a:rPr lang="en-US" sz="1600" dirty="0">
                <a:ea typeface="ＭＳ Ｐゴシック" pitchFamily="-102" charset="-128"/>
                <a:cs typeface="ＭＳ Ｐゴシック" pitchFamily="-102" charset="-128"/>
              </a:rPr>
              <a:t>Dr. Russell Barkley, “Executive Functions: What They Are, How They Work”</a:t>
            </a:r>
          </a:p>
          <a:p>
            <a:pPr marL="339365" indent="-339365">
              <a:spcBef>
                <a:spcPts val="497"/>
              </a:spcBef>
              <a:buFont typeface="Arial" pitchFamily="-102" charset="0"/>
              <a:buChar char="•"/>
              <a:tabLst>
                <a:tab pos="339365" algn="l"/>
                <a:tab pos="451987" algn="l"/>
                <a:tab pos="908478" algn="l"/>
                <a:tab pos="1366471" algn="l"/>
                <a:tab pos="1822962" algn="l"/>
                <a:tab pos="2280956" algn="l"/>
                <a:tab pos="2737447" algn="l"/>
                <a:tab pos="3193938" algn="l"/>
                <a:tab pos="3651931" algn="l"/>
                <a:tab pos="4108422" algn="l"/>
                <a:tab pos="4566415" algn="l"/>
                <a:tab pos="5022907" algn="l"/>
                <a:tab pos="5480899" algn="l"/>
                <a:tab pos="5937391" algn="l"/>
                <a:tab pos="6395384" algn="l"/>
                <a:tab pos="6851875" algn="l"/>
                <a:tab pos="7308367" algn="l"/>
                <a:tab pos="7766359" algn="l"/>
                <a:tab pos="8222851" algn="l"/>
                <a:tab pos="8680844" algn="l"/>
                <a:tab pos="9137335" algn="l"/>
              </a:tabLst>
            </a:pPr>
            <a:r>
              <a:rPr lang="en-US" sz="1600" dirty="0">
                <a:ea typeface="ＭＳ Ｐゴシック" pitchFamily="-102" charset="-128"/>
                <a:cs typeface="ＭＳ Ｐゴシック" pitchFamily="-102" charset="-128"/>
              </a:rPr>
              <a:t>Eric </a:t>
            </a:r>
            <a:r>
              <a:rPr lang="en-US" sz="1600" dirty="0" err="1">
                <a:ea typeface="ＭＳ Ｐゴシック" pitchFamily="-102" charset="-128"/>
                <a:cs typeface="ＭＳ Ｐゴシック" pitchFamily="-102" charset="-128"/>
              </a:rPr>
              <a:t>Tivers</a:t>
            </a:r>
            <a:r>
              <a:rPr lang="en-US" sz="1600" dirty="0">
                <a:ea typeface="ＭＳ Ｐゴシック" pitchFamily="-102" charset="-128"/>
                <a:cs typeface="ＭＳ Ｐゴシック" pitchFamily="-102" charset="-128"/>
              </a:rPr>
              <a:t> ADHD </a:t>
            </a:r>
            <a:r>
              <a:rPr lang="en-US" sz="1600" dirty="0" err="1">
                <a:ea typeface="ＭＳ Ｐゴシック" pitchFamily="-102" charset="-128"/>
                <a:cs typeface="ＭＳ Ｐゴシック" pitchFamily="-102" charset="-128"/>
              </a:rPr>
              <a:t>ReWired</a:t>
            </a:r>
            <a:r>
              <a:rPr lang="en-US" sz="1600" dirty="0">
                <a:ea typeface="ＭＳ Ｐゴシック" pitchFamily="-102" charset="-128"/>
                <a:cs typeface="ＭＳ Ｐゴシック" pitchFamily="-102" charset="-128"/>
              </a:rPr>
              <a:t> Podcast and Website</a:t>
            </a:r>
          </a:p>
          <a:p>
            <a:pPr marL="339365" indent="-339365">
              <a:spcBef>
                <a:spcPts val="497"/>
              </a:spcBef>
              <a:buFont typeface="Arial" pitchFamily="-102" charset="0"/>
              <a:buChar char="•"/>
              <a:tabLst>
                <a:tab pos="339365" algn="l"/>
                <a:tab pos="451987" algn="l"/>
                <a:tab pos="908478" algn="l"/>
                <a:tab pos="1366471" algn="l"/>
                <a:tab pos="1822962" algn="l"/>
                <a:tab pos="2280956" algn="l"/>
                <a:tab pos="2737447" algn="l"/>
                <a:tab pos="3193938" algn="l"/>
                <a:tab pos="3651931" algn="l"/>
                <a:tab pos="4108422" algn="l"/>
                <a:tab pos="4566415" algn="l"/>
                <a:tab pos="5022907" algn="l"/>
                <a:tab pos="5480899" algn="l"/>
                <a:tab pos="5937391" algn="l"/>
                <a:tab pos="6395384" algn="l"/>
                <a:tab pos="6851875" algn="l"/>
                <a:tab pos="7308367" algn="l"/>
                <a:tab pos="7766359" algn="l"/>
                <a:tab pos="8222851" algn="l"/>
                <a:tab pos="8680844" algn="l"/>
                <a:tab pos="9137335" algn="l"/>
              </a:tabLst>
            </a:pPr>
            <a:r>
              <a:rPr lang="en-US" sz="1600" dirty="0">
                <a:ea typeface="ＭＳ Ｐゴシック" pitchFamily="-102" charset="-128"/>
                <a:cs typeface="ＭＳ Ｐゴシック" pitchFamily="-102" charset="-128"/>
              </a:rPr>
              <a:t>Susan </a:t>
            </a:r>
            <a:r>
              <a:rPr lang="en-US" sz="1600" dirty="0" err="1">
                <a:ea typeface="ＭＳ Ｐゴシック" pitchFamily="-102" charset="-128"/>
                <a:cs typeface="ＭＳ Ｐゴシック" pitchFamily="-102" charset="-128"/>
              </a:rPr>
              <a:t>Lasky</a:t>
            </a:r>
            <a:r>
              <a:rPr lang="en-US" sz="1600" dirty="0">
                <a:ea typeface="ＭＳ Ｐゴシック" pitchFamily="-102" charset="-128"/>
                <a:cs typeface="ＭＳ Ｐゴシック" pitchFamily="-102" charset="-128"/>
              </a:rPr>
              <a:t> – Organizing for ADHD- ADDITUDE Magazine Webinar</a:t>
            </a:r>
          </a:p>
          <a:p>
            <a:pPr marL="339365" indent="-339365">
              <a:spcBef>
                <a:spcPts val="497"/>
              </a:spcBef>
              <a:buFont typeface="Arial" pitchFamily="-102" charset="0"/>
              <a:buChar char="•"/>
              <a:tabLst>
                <a:tab pos="339365" algn="l"/>
                <a:tab pos="451987" algn="l"/>
                <a:tab pos="908478" algn="l"/>
                <a:tab pos="1366471" algn="l"/>
                <a:tab pos="1822962" algn="l"/>
                <a:tab pos="2280956" algn="l"/>
                <a:tab pos="2737447" algn="l"/>
                <a:tab pos="3193938" algn="l"/>
                <a:tab pos="3651931" algn="l"/>
                <a:tab pos="4108422" algn="l"/>
                <a:tab pos="4566415" algn="l"/>
                <a:tab pos="5022907" algn="l"/>
                <a:tab pos="5480899" algn="l"/>
                <a:tab pos="5937391" algn="l"/>
                <a:tab pos="6395384" algn="l"/>
                <a:tab pos="6851875" algn="l"/>
                <a:tab pos="7308367" algn="l"/>
                <a:tab pos="7766359" algn="l"/>
                <a:tab pos="8222851" algn="l"/>
                <a:tab pos="8680844" algn="l"/>
                <a:tab pos="9137335" algn="l"/>
              </a:tabLst>
            </a:pPr>
            <a:r>
              <a:rPr lang="en-US" sz="1600" dirty="0">
                <a:ea typeface="ＭＳ Ｐゴシック" pitchFamily="-102" charset="-128"/>
                <a:cs typeface="ＭＳ Ｐゴシック" pitchFamily="-102" charset="-128"/>
              </a:rPr>
              <a:t>“The Organized Student”  by Donna Goldberg</a:t>
            </a:r>
          </a:p>
          <a:p>
            <a:pPr marL="339365" indent="-339365">
              <a:spcBef>
                <a:spcPts val="497"/>
              </a:spcBef>
              <a:buFont typeface="Arial" pitchFamily="-102" charset="0"/>
              <a:buChar char="•"/>
              <a:tabLst>
                <a:tab pos="339365" algn="l"/>
                <a:tab pos="451987" algn="l"/>
                <a:tab pos="908478" algn="l"/>
                <a:tab pos="1366471" algn="l"/>
                <a:tab pos="1822962" algn="l"/>
                <a:tab pos="2280956" algn="l"/>
                <a:tab pos="2737447" algn="l"/>
                <a:tab pos="3193938" algn="l"/>
                <a:tab pos="3651931" algn="l"/>
                <a:tab pos="4108422" algn="l"/>
                <a:tab pos="4566415" algn="l"/>
                <a:tab pos="5022907" algn="l"/>
                <a:tab pos="5480899" algn="l"/>
                <a:tab pos="5937391" algn="l"/>
                <a:tab pos="6395384" algn="l"/>
                <a:tab pos="6851875" algn="l"/>
                <a:tab pos="7308367" algn="l"/>
                <a:tab pos="7766359" algn="l"/>
                <a:tab pos="8222851" algn="l"/>
                <a:tab pos="8680844" algn="l"/>
                <a:tab pos="9137335" algn="l"/>
              </a:tabLst>
            </a:pPr>
            <a:r>
              <a:rPr lang="en-US" sz="1600" dirty="0">
                <a:ea typeface="ＭＳ Ｐゴシック" pitchFamily="-102" charset="-128"/>
                <a:cs typeface="ＭＳ Ｐゴシック" pitchFamily="-102" charset="-128"/>
              </a:rPr>
              <a:t>Judith </a:t>
            </a:r>
            <a:r>
              <a:rPr lang="en-US" sz="1600" dirty="0" err="1">
                <a:ea typeface="ＭＳ Ｐゴシック" pitchFamily="-102" charset="-128"/>
                <a:cs typeface="ＭＳ Ｐゴシック" pitchFamily="-102" charset="-128"/>
              </a:rPr>
              <a:t>Kolberg</a:t>
            </a:r>
            <a:r>
              <a:rPr lang="en-US" sz="1600" dirty="0">
                <a:ea typeface="ＭＳ Ｐゴシック" pitchFamily="-102" charset="-128"/>
                <a:cs typeface="ＭＳ Ｐゴシック" pitchFamily="-102" charset="-128"/>
              </a:rPr>
              <a:t> and Kathleen Nadeau “ADD Friendly Ways to Organize Your Life”</a:t>
            </a:r>
          </a:p>
          <a:p>
            <a:pPr marL="339365" indent="-339365">
              <a:spcBef>
                <a:spcPts val="497"/>
              </a:spcBef>
              <a:buFont typeface="Arial" pitchFamily="-102" charset="0"/>
              <a:buChar char="•"/>
              <a:tabLst>
                <a:tab pos="339365" algn="l"/>
                <a:tab pos="451987" algn="l"/>
                <a:tab pos="908478" algn="l"/>
                <a:tab pos="1366471" algn="l"/>
                <a:tab pos="1822962" algn="l"/>
                <a:tab pos="2280956" algn="l"/>
                <a:tab pos="2737447" algn="l"/>
                <a:tab pos="3193938" algn="l"/>
                <a:tab pos="3651931" algn="l"/>
                <a:tab pos="4108422" algn="l"/>
                <a:tab pos="4566415" algn="l"/>
                <a:tab pos="5022907" algn="l"/>
                <a:tab pos="5480899" algn="l"/>
                <a:tab pos="5937391" algn="l"/>
                <a:tab pos="6395384" algn="l"/>
                <a:tab pos="6851875" algn="l"/>
                <a:tab pos="7308367" algn="l"/>
                <a:tab pos="7766359" algn="l"/>
                <a:tab pos="8222851" algn="l"/>
                <a:tab pos="8680844" algn="l"/>
                <a:tab pos="9137335" algn="l"/>
              </a:tabLst>
            </a:pPr>
            <a:endParaRPr lang="en-US" sz="1600" dirty="0">
              <a:ea typeface="ＭＳ Ｐゴシック" pitchFamily="-102" charset="-128"/>
              <a:cs typeface="ＭＳ Ｐゴシック" pitchFamily="-102" charset="-128"/>
            </a:endParaRPr>
          </a:p>
          <a:p>
            <a:pPr marL="339365" indent="-339365">
              <a:spcBef>
                <a:spcPts val="497"/>
              </a:spcBef>
              <a:buNone/>
              <a:tabLst>
                <a:tab pos="339365" algn="l"/>
                <a:tab pos="451987" algn="l"/>
                <a:tab pos="908478" algn="l"/>
                <a:tab pos="1366471" algn="l"/>
                <a:tab pos="1822962" algn="l"/>
                <a:tab pos="2280956" algn="l"/>
                <a:tab pos="2737447" algn="l"/>
                <a:tab pos="3193938" algn="l"/>
                <a:tab pos="3651931" algn="l"/>
                <a:tab pos="4108422" algn="l"/>
                <a:tab pos="4566415" algn="l"/>
                <a:tab pos="5022907" algn="l"/>
                <a:tab pos="5480899" algn="l"/>
                <a:tab pos="5937391" algn="l"/>
                <a:tab pos="6395384" algn="l"/>
                <a:tab pos="6851875" algn="l"/>
                <a:tab pos="7308367" algn="l"/>
                <a:tab pos="7766359" algn="l"/>
                <a:tab pos="8222851" algn="l"/>
                <a:tab pos="8680844" algn="l"/>
                <a:tab pos="9137335" algn="l"/>
              </a:tabLst>
            </a:pPr>
            <a:r>
              <a:rPr lang="en-US" sz="1600" dirty="0">
                <a:ea typeface="ＭＳ Ｐゴシック" pitchFamily="-102" charset="-128"/>
                <a:cs typeface="ＭＳ Ｐゴシック" pitchFamily="-102" charset="-128"/>
              </a:rPr>
              <a:t>      </a:t>
            </a:r>
          </a:p>
          <a:p>
            <a:pPr marL="339365" indent="-339365">
              <a:spcBef>
                <a:spcPts val="497"/>
              </a:spcBef>
              <a:buNone/>
              <a:tabLst>
                <a:tab pos="339365" algn="l"/>
                <a:tab pos="451987" algn="l"/>
                <a:tab pos="908478" algn="l"/>
                <a:tab pos="1366471" algn="l"/>
                <a:tab pos="1822962" algn="l"/>
                <a:tab pos="2280956" algn="l"/>
                <a:tab pos="2737447" algn="l"/>
                <a:tab pos="3193938" algn="l"/>
                <a:tab pos="3651931" algn="l"/>
                <a:tab pos="4108422" algn="l"/>
                <a:tab pos="4566415" algn="l"/>
                <a:tab pos="5022907" algn="l"/>
                <a:tab pos="5480899" algn="l"/>
                <a:tab pos="5937391" algn="l"/>
                <a:tab pos="6395384" algn="l"/>
                <a:tab pos="6851875" algn="l"/>
                <a:tab pos="7308367" algn="l"/>
                <a:tab pos="7766359" algn="l"/>
                <a:tab pos="8222851" algn="l"/>
                <a:tab pos="8680844" algn="l"/>
                <a:tab pos="9137335" algn="l"/>
              </a:tabLst>
            </a:pPr>
            <a:endParaRPr lang="en-US" sz="1600" dirty="0">
              <a:ea typeface="ＭＳ Ｐゴシック" pitchFamily="-102" charset="-128"/>
              <a:cs typeface="ＭＳ Ｐゴシック" pitchFamily="-102" charset="-128"/>
            </a:endParaRPr>
          </a:p>
        </p:txBody>
      </p:sp>
    </p:spTree>
    <p:extLst>
      <p:ext uri="{BB962C8B-B14F-4D97-AF65-F5344CB8AC3E}">
        <p14:creationId xmlns:p14="http://schemas.microsoft.com/office/powerpoint/2010/main" val="120692610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622CD-8DF2-4B0F-BCDD-8FF476392412}"/>
              </a:ext>
            </a:extLst>
          </p:cNvPr>
          <p:cNvSpPr>
            <a:spLocks noGrp="1"/>
          </p:cNvSpPr>
          <p:nvPr>
            <p:ph type="title"/>
          </p:nvPr>
        </p:nvSpPr>
        <p:spPr/>
        <p:txBody>
          <a:bodyPr/>
          <a:lstStyle/>
          <a:p>
            <a:r>
              <a:rPr lang="en-US" dirty="0"/>
              <a:t>Tips for working with teenagers</a:t>
            </a:r>
          </a:p>
        </p:txBody>
      </p:sp>
      <p:sp>
        <p:nvSpPr>
          <p:cNvPr id="3" name="Content Placeholder 2">
            <a:extLst>
              <a:ext uri="{FF2B5EF4-FFF2-40B4-BE49-F238E27FC236}">
                <a16:creationId xmlns:a16="http://schemas.microsoft.com/office/drawing/2014/main" id="{CCAA5852-CBA2-42B1-8A58-08C399F8DBDF}"/>
              </a:ext>
            </a:extLst>
          </p:cNvPr>
          <p:cNvSpPr>
            <a:spLocks noGrp="1"/>
          </p:cNvSpPr>
          <p:nvPr>
            <p:ph idx="1"/>
          </p:nvPr>
        </p:nvSpPr>
        <p:spPr/>
        <p:txBody>
          <a:bodyPr/>
          <a:lstStyle/>
          <a:p>
            <a:r>
              <a:rPr lang="en-US" dirty="0"/>
              <a:t>Pick your battles</a:t>
            </a:r>
          </a:p>
          <a:p>
            <a:r>
              <a:rPr lang="en-US" dirty="0"/>
              <a:t>Use natural or logical consequences</a:t>
            </a:r>
          </a:p>
          <a:p>
            <a:r>
              <a:rPr lang="en-US" dirty="0"/>
              <a:t>Make access to privileges contingent on performance</a:t>
            </a:r>
          </a:p>
          <a:p>
            <a:r>
              <a:rPr lang="en-US" dirty="0"/>
              <a:t>Be willing to negotiate (make deals!)</a:t>
            </a:r>
          </a:p>
          <a:p>
            <a:r>
              <a:rPr lang="en-US" dirty="0"/>
              <a:t>If something in non-negotiable, ask this question: What will it take for you to go along?</a:t>
            </a:r>
          </a:p>
          <a:p>
            <a:r>
              <a:rPr lang="en-US" dirty="0"/>
              <a:t>Involve others when you can (tutors, teachers, guidance counselors, coaches)</a:t>
            </a:r>
          </a:p>
          <a:p>
            <a:pPr marL="0" indent="0">
              <a:buNone/>
            </a:pPr>
            <a:r>
              <a:rPr lang="en-US" dirty="0"/>
              <a:t>Source: Peg Dawson</a:t>
            </a:r>
          </a:p>
          <a:p>
            <a:pPr marL="0" indent="0">
              <a:buNone/>
            </a:pPr>
            <a:endParaRPr lang="en-US" dirty="0"/>
          </a:p>
          <a:p>
            <a:endParaRPr lang="en-US" dirty="0"/>
          </a:p>
        </p:txBody>
      </p:sp>
    </p:spTree>
    <p:extLst>
      <p:ext uri="{BB962C8B-B14F-4D97-AF65-F5344CB8AC3E}">
        <p14:creationId xmlns:p14="http://schemas.microsoft.com/office/powerpoint/2010/main" val="7259255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Critical role of Emotions in EF </a:t>
            </a:r>
          </a:p>
        </p:txBody>
      </p:sp>
      <p:sp>
        <p:nvSpPr>
          <p:cNvPr id="3" name="Content Placeholder 2"/>
          <p:cNvSpPr>
            <a:spLocks noGrp="1"/>
          </p:cNvSpPr>
          <p:nvPr>
            <p:ph idx="1"/>
          </p:nvPr>
        </p:nvSpPr>
        <p:spPr/>
        <p:txBody>
          <a:bodyPr/>
          <a:lstStyle/>
          <a:p>
            <a:r>
              <a:rPr lang="en-US" dirty="0"/>
              <a:t>Need to be in the right frame of mind to bring your EF system on line</a:t>
            </a:r>
          </a:p>
          <a:p>
            <a:r>
              <a:rPr lang="en-US" dirty="0"/>
              <a:t>Pay attention, check in and take a pause</a:t>
            </a:r>
          </a:p>
          <a:p>
            <a:r>
              <a:rPr lang="en-US" dirty="0"/>
              <a:t>Emotional detective – Find what works for you</a:t>
            </a:r>
          </a:p>
          <a:p>
            <a:r>
              <a:rPr lang="en-US" dirty="0"/>
              <a:t>Meditation (bonus!) (class)</a:t>
            </a:r>
          </a:p>
          <a:p>
            <a:r>
              <a:rPr lang="en-US" dirty="0"/>
              <a:t>Parents:  Ask questions, be curious not furious - </a:t>
            </a:r>
          </a:p>
          <a:p>
            <a:endParaRPr lang="en-US" dirty="0"/>
          </a:p>
        </p:txBody>
      </p:sp>
    </p:spTree>
    <p:extLst>
      <p:ext uri="{BB962C8B-B14F-4D97-AF65-F5344CB8AC3E}">
        <p14:creationId xmlns:p14="http://schemas.microsoft.com/office/powerpoint/2010/main" val="33633410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29976-9141-479F-9DF3-A6A222DC5668}"/>
              </a:ext>
            </a:extLst>
          </p:cNvPr>
          <p:cNvSpPr>
            <a:spLocks noGrp="1"/>
          </p:cNvSpPr>
          <p:nvPr>
            <p:ph type="title"/>
          </p:nvPr>
        </p:nvSpPr>
        <p:spPr/>
        <p:txBody>
          <a:bodyPr/>
          <a:lstStyle/>
          <a:p>
            <a:pPr algn="ctr"/>
            <a:r>
              <a:rPr lang="en-US" dirty="0"/>
              <a:t>Keep Your Eye on the Biggest Prize:</a:t>
            </a:r>
            <a:br>
              <a:rPr lang="en-US" dirty="0"/>
            </a:br>
            <a:r>
              <a:rPr lang="en-US" i="1" dirty="0"/>
              <a:t>Building Goal-Directed Persistence</a:t>
            </a:r>
          </a:p>
        </p:txBody>
      </p:sp>
      <p:sp>
        <p:nvSpPr>
          <p:cNvPr id="3" name="Content Placeholder 2">
            <a:extLst>
              <a:ext uri="{FF2B5EF4-FFF2-40B4-BE49-F238E27FC236}">
                <a16:creationId xmlns:a16="http://schemas.microsoft.com/office/drawing/2014/main" id="{0C3C99EC-F91A-43CD-A829-77AEC1E3026F}"/>
              </a:ext>
            </a:extLst>
          </p:cNvPr>
          <p:cNvSpPr>
            <a:spLocks noGrp="1"/>
          </p:cNvSpPr>
          <p:nvPr>
            <p:ph idx="1"/>
          </p:nvPr>
        </p:nvSpPr>
        <p:spPr/>
        <p:txBody>
          <a:bodyPr/>
          <a:lstStyle/>
          <a:p>
            <a:r>
              <a:rPr lang="en-US" dirty="0"/>
              <a:t>Model this yourself- If your child sees you persisting over time to achieve a long term goal (a new exercise habit), that can make an impression.</a:t>
            </a:r>
          </a:p>
          <a:p>
            <a:r>
              <a:rPr lang="en-US" dirty="0"/>
              <a:t>Help him/her set and achieve little goals – they add up over time.</a:t>
            </a:r>
          </a:p>
          <a:p>
            <a:r>
              <a:rPr lang="en-US" dirty="0"/>
              <a:t>Praise effort –”Wow you stuck with it!”  “ You figured it out”, “Can you believe how hard you worked for that, way to go!”</a:t>
            </a:r>
          </a:p>
          <a:p>
            <a:r>
              <a:rPr lang="en-US" dirty="0"/>
              <a:t>Emphasize your </a:t>
            </a:r>
            <a:r>
              <a:rPr lang="en-US" i="1" dirty="0"/>
              <a:t>CHILD’S goals (not yours).    </a:t>
            </a:r>
          </a:p>
          <a:p>
            <a:pPr marL="0" indent="0">
              <a:buNone/>
            </a:pPr>
            <a:r>
              <a:rPr lang="en-US" dirty="0"/>
              <a:t>Source: Peg Dawson</a:t>
            </a:r>
          </a:p>
          <a:p>
            <a:pPr marL="0" indent="0">
              <a:buNone/>
            </a:pPr>
            <a:endParaRPr lang="en-US" i="1" dirty="0"/>
          </a:p>
        </p:txBody>
      </p:sp>
    </p:spTree>
    <p:extLst>
      <p:ext uri="{BB962C8B-B14F-4D97-AF65-F5344CB8AC3E}">
        <p14:creationId xmlns:p14="http://schemas.microsoft.com/office/powerpoint/2010/main" val="26784792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GET HELP IF YOU NEED IT!</a:t>
            </a:r>
          </a:p>
        </p:txBody>
      </p:sp>
      <p:sp>
        <p:nvSpPr>
          <p:cNvPr id="3" name="Content Placeholder 2"/>
          <p:cNvSpPr>
            <a:spLocks noGrp="1"/>
          </p:cNvSpPr>
          <p:nvPr>
            <p:ph idx="1"/>
          </p:nvPr>
        </p:nvSpPr>
        <p:spPr/>
        <p:txBody>
          <a:bodyPr>
            <a:normAutofit lnSpcReduction="10000"/>
          </a:bodyPr>
          <a:lstStyle/>
          <a:p>
            <a:pPr marL="0" indent="0" algn="ctr">
              <a:buNone/>
            </a:pPr>
            <a:r>
              <a:rPr lang="en-US" dirty="0"/>
              <a:t>If your frustration level is causing major stress….If you’ve stopped being mom or dad or spouse and become a warden…</a:t>
            </a:r>
          </a:p>
          <a:p>
            <a:pPr marL="0" indent="0">
              <a:buNone/>
            </a:pPr>
            <a:endParaRPr lang="en-US" dirty="0"/>
          </a:p>
          <a:p>
            <a:pPr marL="0" indent="0">
              <a:buNone/>
            </a:pPr>
            <a:r>
              <a:rPr lang="en-US" dirty="0"/>
              <a:t>ADHD Coaches (who work with students your child’s age)</a:t>
            </a:r>
          </a:p>
          <a:p>
            <a:pPr marL="0" indent="0">
              <a:buNone/>
            </a:pPr>
            <a:r>
              <a:rPr lang="en-US" dirty="0"/>
              <a:t>Homework Helpers/Study Buddies</a:t>
            </a:r>
          </a:p>
          <a:p>
            <a:pPr marL="0" indent="0">
              <a:buNone/>
            </a:pPr>
            <a:r>
              <a:rPr lang="en-US" dirty="0"/>
              <a:t>Tutors</a:t>
            </a:r>
          </a:p>
          <a:p>
            <a:pPr marL="0" indent="0">
              <a:buNone/>
            </a:pPr>
            <a:r>
              <a:rPr lang="en-US" dirty="0"/>
              <a:t>ADHD Parenting Classes and Parent Coaches</a:t>
            </a:r>
          </a:p>
          <a:p>
            <a:pPr marL="0" indent="0">
              <a:buNone/>
            </a:pPr>
            <a:r>
              <a:rPr lang="en-US" dirty="0"/>
              <a:t>Professional Organizers</a:t>
            </a:r>
          </a:p>
          <a:p>
            <a:pPr marL="0" indent="0">
              <a:buNone/>
            </a:pPr>
            <a:r>
              <a:rPr lang="en-US" dirty="0"/>
              <a:t>Never suffer alone – Support groups, CHADD Parent to Parent Class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389376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6690" y="362049"/>
            <a:ext cx="10515600" cy="1325563"/>
          </a:xfrm>
        </p:spPr>
        <p:txBody>
          <a:bodyPr>
            <a:normAutofit/>
          </a:bodyPr>
          <a:lstStyle/>
          <a:p>
            <a:r>
              <a:rPr lang="en-US" u="sng" dirty="0"/>
              <a:t>WHAT ARE EXECUTIVE FUNCTIONS?</a:t>
            </a:r>
          </a:p>
        </p:txBody>
      </p:sp>
      <p:sp>
        <p:nvSpPr>
          <p:cNvPr id="3" name="Content Placeholder 2"/>
          <p:cNvSpPr>
            <a:spLocks noGrp="1"/>
          </p:cNvSpPr>
          <p:nvPr>
            <p:ph type="subTitle" idx="4294967295"/>
          </p:nvPr>
        </p:nvSpPr>
        <p:spPr>
          <a:xfrm>
            <a:off x="1524000" y="3886200"/>
            <a:ext cx="6400800" cy="1752600"/>
          </a:xfrm>
        </p:spPr>
        <p:txBody>
          <a:bodyPr>
            <a:normAutofit/>
          </a:bodyPr>
          <a:lstStyle/>
          <a:p>
            <a:pPr>
              <a:buNone/>
            </a:pPr>
            <a:endParaRPr lang="en-US" dirty="0"/>
          </a:p>
          <a:p>
            <a:pPr lvl="1"/>
            <a:endParaRPr lang="en-US" dirty="0"/>
          </a:p>
          <a:p>
            <a:endParaRPr lang="en-US" dirty="0"/>
          </a:p>
        </p:txBody>
      </p:sp>
      <p:sp>
        <p:nvSpPr>
          <p:cNvPr id="8" name="TextBox 7"/>
          <p:cNvSpPr txBox="1"/>
          <p:nvPr/>
        </p:nvSpPr>
        <p:spPr>
          <a:xfrm>
            <a:off x="2504146" y="1417637"/>
            <a:ext cx="6736776" cy="5078314"/>
          </a:xfrm>
          <a:prstGeom prst="rect">
            <a:avLst/>
          </a:prstGeom>
          <a:noFill/>
        </p:spPr>
        <p:txBody>
          <a:bodyPr wrap="square" rtlCol="0">
            <a:spAutoFit/>
          </a:bodyPr>
          <a:lstStyle/>
          <a:p>
            <a:r>
              <a:rPr lang="en-US" sz="3600" dirty="0"/>
              <a:t>Executive functions are brain-based skills required for humans to effectively perform tasks and solve problems.</a:t>
            </a:r>
            <a:r>
              <a:rPr lang="en-US" sz="3600" b="1" dirty="0">
                <a:ea typeface="ＭＳ Ｐゴシック" pitchFamily="-102" charset="-128"/>
                <a:cs typeface="ＭＳ Ｐゴシック" pitchFamily="-102" charset="-128"/>
              </a:rPr>
              <a:t> </a:t>
            </a:r>
          </a:p>
          <a:p>
            <a:r>
              <a:rPr lang="en-US" sz="3600" dirty="0">
                <a:ea typeface="ＭＳ Ｐゴシック" pitchFamily="-102" charset="-128"/>
                <a:cs typeface="ＭＳ Ｐゴシック" pitchFamily="-102" charset="-128"/>
              </a:rPr>
              <a:t>They impact our ability to organize, prioritize, and analyze, in order to make reasonable decisions and plans and complete tasks.</a:t>
            </a:r>
          </a:p>
          <a:p>
            <a:endParaRPr lang="en-US" sz="3600" dirty="0"/>
          </a:p>
        </p:txBody>
      </p:sp>
    </p:spTree>
    <p:extLst>
      <p:ext uri="{BB962C8B-B14F-4D97-AF65-F5344CB8AC3E}">
        <p14:creationId xmlns:p14="http://schemas.microsoft.com/office/powerpoint/2010/main" val="730351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981200" y="786927"/>
            <a:ext cx="8229600" cy="630711"/>
          </a:xfrm>
        </p:spPr>
        <p:txBody>
          <a:bodyPr>
            <a:normAutofit fontScale="90000"/>
          </a:bodyPr>
          <a:lstStyle/>
          <a:p>
            <a:pPr eaLnBrk="1" hangingPunct="1"/>
            <a:r>
              <a:rPr lang="en-US" sz="4000" dirty="0">
                <a:ea typeface="ＭＳ Ｐゴシック" pitchFamily="-102" charset="-128"/>
                <a:cs typeface="ＭＳ Ｐゴシック" pitchFamily="-102" charset="-128"/>
              </a:rPr>
              <a:t>Executive Functions are </a:t>
            </a:r>
            <a:br>
              <a:rPr lang="en-US" sz="4000" dirty="0">
                <a:ea typeface="ＭＳ Ｐゴシック" pitchFamily="-102" charset="-128"/>
                <a:cs typeface="ＭＳ Ｐゴシック" pitchFamily="-102" charset="-128"/>
              </a:rPr>
            </a:br>
            <a:r>
              <a:rPr lang="en-US" sz="4000" dirty="0">
                <a:ea typeface="ＭＳ Ｐゴシック" pitchFamily="-102" charset="-128"/>
                <a:cs typeface="ＭＳ Ｐゴシック" pitchFamily="-102" charset="-128"/>
              </a:rPr>
              <a:t>“the brain’s conductor”</a:t>
            </a:r>
            <a:br>
              <a:rPr lang="en-US" sz="4000" dirty="0">
                <a:ea typeface="ＭＳ Ｐゴシック" pitchFamily="-102" charset="-128"/>
                <a:cs typeface="ＭＳ Ｐゴシック" pitchFamily="-102" charset="-128"/>
              </a:rPr>
            </a:br>
            <a:r>
              <a:rPr lang="en-US" sz="4000" dirty="0">
                <a:ea typeface="ＭＳ Ｐゴシック" pitchFamily="-102" charset="-128"/>
                <a:cs typeface="ＭＳ Ｐゴシック" pitchFamily="-102" charset="-128"/>
              </a:rPr>
              <a:t>- </a:t>
            </a:r>
            <a:r>
              <a:rPr lang="en-US" sz="3600" dirty="0">
                <a:ea typeface="ＭＳ Ｐゴシック" pitchFamily="-102" charset="-128"/>
                <a:cs typeface="ＭＳ Ｐゴシック" pitchFamily="-102" charset="-128"/>
              </a:rPr>
              <a:t>Dr. Tom Brown</a:t>
            </a:r>
          </a:p>
        </p:txBody>
      </p:sp>
      <p:sp>
        <p:nvSpPr>
          <p:cNvPr id="95235" name="Rectangle 3"/>
          <p:cNvSpPr>
            <a:spLocks noGrp="1" noChangeArrowheads="1"/>
          </p:cNvSpPr>
          <p:nvPr>
            <p:ph type="body" idx="1"/>
          </p:nvPr>
        </p:nvSpPr>
        <p:spPr>
          <a:xfrm>
            <a:off x="2133299" y="2361903"/>
            <a:ext cx="7772702" cy="3612058"/>
          </a:xfrm>
        </p:spPr>
        <p:txBody>
          <a:bodyPr>
            <a:normAutofit fontScale="40000" lnSpcReduction="20000"/>
          </a:bodyPr>
          <a:lstStyle/>
          <a:p>
            <a:pPr eaLnBrk="1" hangingPunct="1">
              <a:lnSpc>
                <a:spcPct val="90000"/>
              </a:lnSpc>
            </a:pPr>
            <a:r>
              <a:rPr lang="en-US" sz="5900" dirty="0">
                <a:ea typeface="ＭＳ Ｐゴシック" pitchFamily="-102" charset="-128"/>
                <a:cs typeface="ＭＳ Ｐゴシック" pitchFamily="-102" charset="-128"/>
              </a:rPr>
              <a:t>The conductor </a:t>
            </a:r>
            <a:r>
              <a:rPr lang="en-US" sz="5900" i="1" dirty="0">
                <a:solidFill>
                  <a:srgbClr val="0000CC"/>
                </a:solidFill>
                <a:ea typeface="ＭＳ Ｐゴシック" pitchFamily="-102" charset="-128"/>
                <a:cs typeface="ＭＳ Ｐゴシック" pitchFamily="-102" charset="-128"/>
              </a:rPr>
              <a:t>organizes, activates, focuses,</a:t>
            </a:r>
            <a:r>
              <a:rPr lang="en-US" sz="5900" dirty="0">
                <a:ea typeface="ＭＳ Ｐゴシック" pitchFamily="-102" charset="-128"/>
                <a:cs typeface="ＭＳ Ｐゴシック" pitchFamily="-102" charset="-128"/>
              </a:rPr>
              <a:t> </a:t>
            </a:r>
            <a:r>
              <a:rPr lang="en-US" sz="5900" i="1" dirty="0">
                <a:solidFill>
                  <a:srgbClr val="0000CC"/>
                </a:solidFill>
                <a:ea typeface="ＭＳ Ｐゴシック" pitchFamily="-102" charset="-128"/>
                <a:cs typeface="ＭＳ Ｐゴシック" pitchFamily="-102" charset="-128"/>
              </a:rPr>
              <a:t>integrates, and directs</a:t>
            </a:r>
            <a:r>
              <a:rPr lang="en-US" sz="5900" dirty="0">
                <a:ea typeface="ＭＳ Ｐゴシック" pitchFamily="-102" charset="-128"/>
                <a:cs typeface="ＭＳ Ｐゴシック" pitchFamily="-102" charset="-128"/>
              </a:rPr>
              <a:t> the musicians as they play, enabling the orchestra to produce complex music.</a:t>
            </a:r>
          </a:p>
          <a:p>
            <a:pPr eaLnBrk="1" hangingPunct="1">
              <a:lnSpc>
                <a:spcPct val="90000"/>
              </a:lnSpc>
            </a:pPr>
            <a:endParaRPr lang="en-US" sz="5900" dirty="0">
              <a:ea typeface="ＭＳ Ｐゴシック" pitchFamily="-102" charset="-128"/>
              <a:cs typeface="ＭＳ Ｐゴシック" pitchFamily="-102" charset="-128"/>
            </a:endParaRPr>
          </a:p>
          <a:p>
            <a:pPr eaLnBrk="1" hangingPunct="1">
              <a:lnSpc>
                <a:spcPct val="90000"/>
              </a:lnSpc>
            </a:pPr>
            <a:r>
              <a:rPr lang="en-US" sz="5900" dirty="0">
                <a:ea typeface="ＭＳ Ｐゴシック" pitchFamily="-102" charset="-128"/>
                <a:cs typeface="ＭＳ Ｐゴシック" pitchFamily="-102" charset="-128"/>
              </a:rPr>
              <a:t>Similarly, the brain’s executive functions </a:t>
            </a:r>
            <a:r>
              <a:rPr lang="en-US" sz="5900" i="1" dirty="0">
                <a:solidFill>
                  <a:srgbClr val="0000CC"/>
                </a:solidFill>
                <a:ea typeface="ＭＳ Ｐゴシック" pitchFamily="-102" charset="-128"/>
                <a:cs typeface="ＭＳ Ｐゴシック" pitchFamily="-102" charset="-128"/>
              </a:rPr>
              <a:t>organize,</a:t>
            </a:r>
            <a:r>
              <a:rPr lang="en-US" sz="5900" dirty="0">
                <a:ea typeface="ＭＳ Ｐゴシック" pitchFamily="-102" charset="-128"/>
                <a:cs typeface="ＭＳ Ｐゴシック" pitchFamily="-102" charset="-128"/>
              </a:rPr>
              <a:t> </a:t>
            </a:r>
            <a:r>
              <a:rPr lang="en-US" sz="5900" i="1" dirty="0">
                <a:solidFill>
                  <a:srgbClr val="0000CC"/>
                </a:solidFill>
                <a:ea typeface="ＭＳ Ｐゴシック" pitchFamily="-102" charset="-128"/>
                <a:cs typeface="ＭＳ Ｐゴシック" pitchFamily="-102" charset="-128"/>
              </a:rPr>
              <a:t>activate, focus, integrate and direct</a:t>
            </a:r>
            <a:r>
              <a:rPr lang="en-US" sz="5900" dirty="0">
                <a:ea typeface="ＭＳ Ｐゴシック" pitchFamily="-102" charset="-128"/>
                <a:cs typeface="ＭＳ Ｐゴシック" pitchFamily="-102" charset="-128"/>
              </a:rPr>
              <a:t>, allowing the brain to perform both routine and creative work.</a:t>
            </a:r>
          </a:p>
          <a:p>
            <a:pPr eaLnBrk="1" hangingPunct="1">
              <a:lnSpc>
                <a:spcPct val="90000"/>
              </a:lnSpc>
            </a:pPr>
            <a:endParaRPr lang="en-US" dirty="0">
              <a:ea typeface="ＭＳ Ｐゴシック" pitchFamily="-102" charset="-128"/>
              <a:cs typeface="ＭＳ Ｐゴシック" pitchFamily="-102" charset="-128"/>
            </a:endParaRPr>
          </a:p>
          <a:p>
            <a:pPr eaLnBrk="1" hangingPunct="1">
              <a:lnSpc>
                <a:spcPct val="90000"/>
              </a:lnSpc>
            </a:pPr>
            <a:endParaRPr lang="en-US" b="1" dirty="0">
              <a:ea typeface="ＭＳ Ｐゴシック" pitchFamily="-102" charset="-128"/>
              <a:cs typeface="ＭＳ Ｐゴシック" pitchFamily="-102" charset="-128"/>
            </a:endParaRPr>
          </a:p>
          <a:p>
            <a:pPr eaLnBrk="1" hangingPunct="1">
              <a:lnSpc>
                <a:spcPct val="90000"/>
              </a:lnSpc>
              <a:buNone/>
            </a:pPr>
            <a:r>
              <a:rPr lang="en-US" sz="7000" b="1" dirty="0">
                <a:ea typeface="ＭＳ Ｐゴシック" pitchFamily="-102" charset="-128"/>
                <a:cs typeface="ＭＳ Ｐゴシック" pitchFamily="-102" charset="-128"/>
              </a:rPr>
              <a:t>Executive Functions manage the brain’s 				self-regulation.</a:t>
            </a:r>
          </a:p>
        </p:txBody>
      </p:sp>
    </p:spTree>
    <p:extLst>
      <p:ext uri="{BB962C8B-B14F-4D97-AF65-F5344CB8AC3E}">
        <p14:creationId xmlns:p14="http://schemas.microsoft.com/office/powerpoint/2010/main" val="3646305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52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523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52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WHAT IS SELF-REGULATION?</a:t>
            </a:r>
          </a:p>
        </p:txBody>
      </p:sp>
      <p:sp>
        <p:nvSpPr>
          <p:cNvPr id="3" name="Rectangle 2"/>
          <p:cNvSpPr/>
          <p:nvPr/>
        </p:nvSpPr>
        <p:spPr>
          <a:xfrm>
            <a:off x="1981200" y="1417638"/>
            <a:ext cx="8229600" cy="4442242"/>
          </a:xfrm>
          <a:prstGeom prst="rect">
            <a:avLst/>
          </a:prstGeom>
        </p:spPr>
        <p:txBody>
          <a:bodyPr wrap="square">
            <a:spAutoFit/>
          </a:bodyPr>
          <a:lstStyle/>
          <a:p>
            <a:pPr marL="742950" indent="-742950"/>
            <a:endParaRPr lang="en-US" sz="4000" baseline="30000" dirty="0"/>
          </a:p>
          <a:p>
            <a:pPr marL="742950" indent="-742950"/>
            <a:r>
              <a:rPr lang="en-US" sz="4800" baseline="30000" dirty="0"/>
              <a:t>Any action a person directs toward one’s self (a behavior-to-the-self)…</a:t>
            </a:r>
          </a:p>
          <a:p>
            <a:pPr marL="742950" indent="-742950"/>
            <a:r>
              <a:rPr lang="en-US" sz="4800" baseline="30000" dirty="0"/>
              <a:t>To</a:t>
            </a:r>
            <a:r>
              <a:rPr lang="en-US" sz="4800" dirty="0"/>
              <a:t> </a:t>
            </a:r>
            <a:r>
              <a:rPr lang="en-US" sz="4800" baseline="30000" dirty="0"/>
              <a:t>change their own subsequent behavior from what they otherwise would have done…</a:t>
            </a:r>
          </a:p>
          <a:p>
            <a:pPr marL="742950" indent="-742950"/>
            <a:endParaRPr lang="en-US" sz="4800" baseline="30000" dirty="0"/>
          </a:p>
          <a:p>
            <a:pPr marL="742950" indent="-742950"/>
            <a:r>
              <a:rPr lang="en-US" sz="4800" baseline="30000" dirty="0"/>
              <a:t> In order to change the likelihood of a future consequence.</a:t>
            </a:r>
            <a:endParaRPr lang="en-US" sz="4800" dirty="0"/>
          </a:p>
        </p:txBody>
      </p:sp>
      <p:sp>
        <p:nvSpPr>
          <p:cNvPr id="4" name="TextBox 3"/>
          <p:cNvSpPr txBox="1"/>
          <p:nvPr/>
        </p:nvSpPr>
        <p:spPr>
          <a:xfrm>
            <a:off x="2584022" y="6056347"/>
            <a:ext cx="2476882" cy="369332"/>
          </a:xfrm>
          <a:prstGeom prst="rect">
            <a:avLst/>
          </a:prstGeom>
          <a:noFill/>
        </p:spPr>
        <p:txBody>
          <a:bodyPr wrap="square" rtlCol="0">
            <a:spAutoFit/>
          </a:bodyPr>
          <a:lstStyle/>
          <a:p>
            <a:r>
              <a:rPr lang="en-US" dirty="0"/>
              <a:t>Dr. Russell Barkley</a:t>
            </a:r>
          </a:p>
        </p:txBody>
      </p:sp>
    </p:spTree>
    <p:extLst>
      <p:ext uri="{BB962C8B-B14F-4D97-AF65-F5344CB8AC3E}">
        <p14:creationId xmlns:p14="http://schemas.microsoft.com/office/powerpoint/2010/main" val="345228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4681622"/>
          </a:xfrm>
        </p:spPr>
        <p:txBody>
          <a:bodyPr>
            <a:normAutofit/>
          </a:bodyPr>
          <a:lstStyle/>
          <a:p>
            <a:r>
              <a:rPr lang="en-US" dirty="0"/>
              <a:t>WHAT IS THE ADHD/EXECUTIVE FUNCTION CONNECTION?</a:t>
            </a:r>
          </a:p>
        </p:txBody>
      </p:sp>
    </p:spTree>
    <p:extLst>
      <p:ext uri="{BB962C8B-B14F-4D97-AF65-F5344CB8AC3E}">
        <p14:creationId xmlns:p14="http://schemas.microsoft.com/office/powerpoint/2010/main" val="577874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4667816"/>
          </a:xfrm>
        </p:spPr>
        <p:txBody>
          <a:bodyPr>
            <a:normAutofit/>
          </a:bodyPr>
          <a:lstStyle/>
          <a:p>
            <a:br>
              <a:rPr lang="en-US" dirty="0"/>
            </a:br>
            <a:r>
              <a:rPr lang="en-US" dirty="0"/>
              <a:t>“THE PREFRONTAL CORTICAL NETWORKS INVOLVED IN EXECUTIVE FUNCTIONS ARE THE SAME NETWORKS IMPLICATED IN SELF-REGULATION AND ADHD.”</a:t>
            </a:r>
          </a:p>
        </p:txBody>
      </p:sp>
      <p:sp>
        <p:nvSpPr>
          <p:cNvPr id="3" name="Rectangle 2"/>
          <p:cNvSpPr/>
          <p:nvPr/>
        </p:nvSpPr>
        <p:spPr>
          <a:xfrm>
            <a:off x="2186634" y="2678315"/>
            <a:ext cx="7703117" cy="1220847"/>
          </a:xfrm>
          <a:prstGeom prst="rect">
            <a:avLst/>
          </a:prstGeom>
        </p:spPr>
        <p:txBody>
          <a:bodyPr wrap="square">
            <a:spAutoFit/>
          </a:bodyPr>
          <a:lstStyle/>
          <a:p>
            <a:r>
              <a:rPr lang="en-US" sz="4400" baseline="30000" dirty="0"/>
              <a:t>									</a:t>
            </a:r>
            <a:endParaRPr lang="en-US" sz="4400" dirty="0"/>
          </a:p>
        </p:txBody>
      </p:sp>
      <p:sp>
        <p:nvSpPr>
          <p:cNvPr id="7" name="TextBox 6"/>
          <p:cNvSpPr txBox="1"/>
          <p:nvPr/>
        </p:nvSpPr>
        <p:spPr>
          <a:xfrm>
            <a:off x="2324682" y="5370432"/>
            <a:ext cx="6902435" cy="369332"/>
          </a:xfrm>
          <a:prstGeom prst="rect">
            <a:avLst/>
          </a:prstGeom>
          <a:noFill/>
        </p:spPr>
        <p:txBody>
          <a:bodyPr wrap="square" rtlCol="0">
            <a:spAutoFit/>
          </a:bodyPr>
          <a:lstStyle/>
          <a:p>
            <a:r>
              <a:rPr lang="en-US" dirty="0"/>
              <a:t>Dr. Russell F. Barkley</a:t>
            </a:r>
          </a:p>
        </p:txBody>
      </p:sp>
    </p:spTree>
    <p:extLst>
      <p:ext uri="{BB962C8B-B14F-4D97-AF65-F5344CB8AC3E}">
        <p14:creationId xmlns:p14="http://schemas.microsoft.com/office/powerpoint/2010/main" val="2289926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Rectangle 2"/>
          <p:cNvSpPr/>
          <p:nvPr/>
        </p:nvSpPr>
        <p:spPr>
          <a:xfrm>
            <a:off x="4962267" y="1791525"/>
            <a:ext cx="260008" cy="584775"/>
          </a:xfrm>
          <a:prstGeom prst="rect">
            <a:avLst/>
          </a:prstGeom>
        </p:spPr>
        <p:txBody>
          <a:bodyPr wrap="none">
            <a:spAutoFit/>
          </a:bodyPr>
          <a:lstStyle/>
          <a:p>
            <a:r>
              <a:rPr lang="en-US" sz="3200" baseline="30000" dirty="0">
                <a:solidFill>
                  <a:srgbClr val="000000"/>
                </a:solidFill>
                <a:latin typeface="ArialMT"/>
              </a:rPr>
              <a:t> </a:t>
            </a:r>
            <a:endParaRPr lang="en-US" dirty="0"/>
          </a:p>
        </p:txBody>
      </p:sp>
      <p:pic>
        <p:nvPicPr>
          <p:cNvPr id="94210" name="Picture 2"/>
          <p:cNvPicPr>
            <a:picLocks noChangeAspect="1" noChangeArrowheads="1"/>
          </p:cNvPicPr>
          <p:nvPr/>
        </p:nvPicPr>
        <mc:AlternateContent xmlns:mc="http://schemas.openxmlformats.org/markup-compatibility/2006">
          <mc:Choice xmlns:ma="http://schemas.microsoft.com/office/mac/drawingml/2008/main" xmlns:mv="urn:schemas-microsoft-com:mac:vml" xmlns="" Requires="ma">
            <p:blipFill>
              <a:blip r:embed="rId2"/>
              <a:srcRect/>
              <a:stretch>
                <a:fillRect/>
              </a:stretch>
            </p:blipFill>
          </mc:Choice>
          <mc:Fallback>
            <p:blipFill>
              <a:blip r:embed="rId3"/>
              <a:srcRect/>
              <a:stretch>
                <a:fillRect/>
              </a:stretch>
            </p:blipFill>
          </mc:Fallback>
        </mc:AlternateContent>
        <p:spPr bwMode="auto">
          <a:xfrm>
            <a:off x="1524000" y="-33338"/>
            <a:ext cx="9144001" cy="6858001"/>
          </a:xfrm>
          <a:prstGeom prst="rect">
            <a:avLst/>
          </a:prstGeom>
          <a:noFill/>
          <a:ln w="9525">
            <a:noFill/>
            <a:miter lim="800000"/>
            <a:headEnd/>
            <a:tailEnd/>
          </a:ln>
          <a:effectLst/>
        </p:spPr>
      </p:pic>
    </p:spTree>
    <p:extLst>
      <p:ext uri="{BB962C8B-B14F-4D97-AF65-F5344CB8AC3E}">
        <p14:creationId xmlns:p14="http://schemas.microsoft.com/office/powerpoint/2010/main" val="10772354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18123</TotalTime>
  <Words>2187</Words>
  <Application>Microsoft Office PowerPoint</Application>
  <PresentationFormat>Widescreen</PresentationFormat>
  <Paragraphs>248</Paragraphs>
  <Slides>33</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ＭＳ Ｐゴシック</vt:lpstr>
      <vt:lpstr>Arial</vt:lpstr>
      <vt:lpstr>ArialMT</vt:lpstr>
      <vt:lpstr>Calibri</vt:lpstr>
      <vt:lpstr>Calibri Light</vt:lpstr>
      <vt:lpstr>Times New Roman</vt:lpstr>
      <vt:lpstr>Wingdings</vt:lpstr>
      <vt:lpstr>Office Theme</vt:lpstr>
      <vt:lpstr>ADHD AND EXECUTIVE FUNCTION DEFICITS  </vt:lpstr>
      <vt:lpstr>Who am I?</vt:lpstr>
      <vt:lpstr>What are our data sources?</vt:lpstr>
      <vt:lpstr>WHAT ARE EXECUTIVE FUNCTIONS?</vt:lpstr>
      <vt:lpstr>Executive Functions are  “the brain’s conductor” - Dr. Tom Brown</vt:lpstr>
      <vt:lpstr>WHAT IS SELF-REGULATION?</vt:lpstr>
      <vt:lpstr>WHAT IS THE ADHD/EXECUTIVE FUNCTION CONNECTION?</vt:lpstr>
      <vt:lpstr> “THE PREFRONTAL CORTICAL NETWORKS INVOLVED IN EXECUTIVE FUNCTIONS ARE THE SAME NETWORKS IMPLICATED IN SELF-REGULATION AND ADHD.”</vt:lpstr>
      <vt:lpstr>PowerPoint Presentation</vt:lpstr>
      <vt:lpstr>What causes EF deficits?</vt:lpstr>
      <vt:lpstr>PowerPoint Presentation</vt:lpstr>
      <vt:lpstr>We also know that Executive Functions can be Adversely Impacted by….</vt:lpstr>
      <vt:lpstr>PowerPoint Presentation</vt:lpstr>
      <vt:lpstr>Therefore, a person with ADHD has difficulty: </vt:lpstr>
      <vt:lpstr>Knowing is Easier than Doing</vt:lpstr>
      <vt:lpstr>PowerPoint Presentation</vt:lpstr>
      <vt:lpstr>How to Manage Executive Functions The Basics  </vt:lpstr>
      <vt:lpstr>PowerPoint Presentation</vt:lpstr>
      <vt:lpstr>Effort and Persistence</vt:lpstr>
      <vt:lpstr>Problem Solving</vt:lpstr>
      <vt:lpstr>How can parents help? Structure, structure, structure!</vt:lpstr>
      <vt:lpstr> Routines Rule !  Establish routines for a more organized, less stressful school year </vt:lpstr>
      <vt:lpstr>Space Maintenance</vt:lpstr>
      <vt:lpstr>Daily Maintenance</vt:lpstr>
      <vt:lpstr>Weekly Maintenance  Structure and Consistency Make a Difference </vt:lpstr>
      <vt:lpstr>Barkley’s “Prosthetic ADHD Aids:”  Use  Technology!</vt:lpstr>
      <vt:lpstr>Time Management Strategies</vt:lpstr>
      <vt:lpstr>Software and Apps That Will:</vt:lpstr>
      <vt:lpstr>Assistive Technology</vt:lpstr>
      <vt:lpstr>Tips for working with teenagers</vt:lpstr>
      <vt:lpstr>Critical role of Emotions in EF </vt:lpstr>
      <vt:lpstr>Keep Your Eye on the Biggest Prize: Building Goal-Directed Persistence</vt:lpstr>
      <vt:lpstr>GET HELP IF YOU NEED 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dc:creator>
  <cp:lastModifiedBy>Keith Zullow</cp:lastModifiedBy>
  <cp:revision>76</cp:revision>
  <cp:lastPrinted>2016-09-25T22:39:37Z</cp:lastPrinted>
  <dcterms:created xsi:type="dcterms:W3CDTF">2016-09-28T19:26:07Z</dcterms:created>
  <dcterms:modified xsi:type="dcterms:W3CDTF">2018-10-29T20:32:07Z</dcterms:modified>
</cp:coreProperties>
</file>